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73" r:id="rId12"/>
    <p:sldId id="266" r:id="rId13"/>
    <p:sldId id="267" r:id="rId14"/>
    <p:sldId id="268" r:id="rId15"/>
    <p:sldId id="269" r:id="rId16"/>
    <p:sldId id="270" r:id="rId17"/>
    <p:sldId id="271" r:id="rId18"/>
    <p:sldId id="272"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304" r:id="rId32"/>
    <p:sldId id="294" r:id="rId33"/>
    <p:sldId id="295" r:id="rId34"/>
    <p:sldId id="296" r:id="rId35"/>
    <p:sldId id="297" r:id="rId36"/>
    <p:sldId id="298" r:id="rId37"/>
    <p:sldId id="299" r:id="rId38"/>
    <p:sldId id="300" r:id="rId39"/>
    <p:sldId id="301" r:id="rId40"/>
    <p:sldId id="302" r:id="rId41"/>
    <p:sldId id="303" r:id="rId42"/>
    <p:sldId id="305" r:id="rId43"/>
    <p:sldId id="306" r:id="rId44"/>
    <p:sldId id="307" r:id="rId45"/>
    <p:sldId id="308" r:id="rId46"/>
    <p:sldId id="309" r:id="rId47"/>
    <p:sldId id="311" r:id="rId48"/>
    <p:sldId id="312" r:id="rId49"/>
    <p:sldId id="310" r:id="rId50"/>
    <p:sldId id="313" r:id="rId51"/>
    <p:sldId id="314" r:id="rId52"/>
    <p:sldId id="315" r:id="rId53"/>
    <p:sldId id="316" r:id="rId54"/>
    <p:sldId id="317" r:id="rId55"/>
    <p:sldId id="318" r:id="rId56"/>
    <p:sldId id="319" r:id="rId57"/>
    <p:sldId id="320" r:id="rId58"/>
    <p:sldId id="321" r:id="rId59"/>
    <p:sldId id="322" r:id="rId60"/>
    <p:sldId id="323" r:id="rId61"/>
    <p:sldId id="324" r:id="rId62"/>
    <p:sldId id="325" r:id="rId63"/>
    <p:sldId id="339" r:id="rId64"/>
    <p:sldId id="326" r:id="rId65"/>
    <p:sldId id="327" r:id="rId66"/>
    <p:sldId id="328" r:id="rId67"/>
    <p:sldId id="329" r:id="rId68"/>
    <p:sldId id="330" r:id="rId69"/>
    <p:sldId id="331" r:id="rId70"/>
    <p:sldId id="332" r:id="rId71"/>
    <p:sldId id="333" r:id="rId72"/>
    <p:sldId id="334" r:id="rId73"/>
    <p:sldId id="335" r:id="rId74"/>
    <p:sldId id="336" r:id="rId75"/>
    <p:sldId id="337" r:id="rId76"/>
    <p:sldId id="338"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5282C46E-5F85-457A-B8F9-F2F92D436185}" type="datetimeFigureOut">
              <a:rPr lang="en-IN" smtClean="0"/>
              <a:t>30-01-2024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84D9E7C-C808-4868-BA83-C9034097699A}" type="slidenum">
              <a:rPr lang="en-IN" smtClean="0"/>
              <a:t>‹#›</a:t>
            </a:fld>
            <a:endParaRPr lang="en-IN"/>
          </a:p>
        </p:txBody>
      </p:sp>
    </p:spTree>
    <p:extLst>
      <p:ext uri="{BB962C8B-B14F-4D97-AF65-F5344CB8AC3E}">
        <p14:creationId xmlns:p14="http://schemas.microsoft.com/office/powerpoint/2010/main" val="2570595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282C46E-5F85-457A-B8F9-F2F92D436185}" type="datetimeFigureOut">
              <a:rPr lang="en-IN" smtClean="0"/>
              <a:t>30-01-2024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84D9E7C-C808-4868-BA83-C9034097699A}" type="slidenum">
              <a:rPr lang="en-IN" smtClean="0"/>
              <a:t>‹#›</a:t>
            </a:fld>
            <a:endParaRPr lang="en-IN"/>
          </a:p>
        </p:txBody>
      </p:sp>
    </p:spTree>
    <p:extLst>
      <p:ext uri="{BB962C8B-B14F-4D97-AF65-F5344CB8AC3E}">
        <p14:creationId xmlns:p14="http://schemas.microsoft.com/office/powerpoint/2010/main" val="3047121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282C46E-5F85-457A-B8F9-F2F92D436185}" type="datetimeFigureOut">
              <a:rPr lang="en-IN" smtClean="0"/>
              <a:t>30-01-2024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84D9E7C-C808-4868-BA83-C9034097699A}" type="slidenum">
              <a:rPr lang="en-IN" smtClean="0"/>
              <a:t>‹#›</a:t>
            </a:fld>
            <a:endParaRPr lang="en-IN"/>
          </a:p>
        </p:txBody>
      </p:sp>
    </p:spTree>
    <p:extLst>
      <p:ext uri="{BB962C8B-B14F-4D97-AF65-F5344CB8AC3E}">
        <p14:creationId xmlns:p14="http://schemas.microsoft.com/office/powerpoint/2010/main" val="3468955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282C46E-5F85-457A-B8F9-F2F92D436185}" type="datetimeFigureOut">
              <a:rPr lang="en-IN" smtClean="0"/>
              <a:t>30-01-2024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84D9E7C-C808-4868-BA83-C9034097699A}" type="slidenum">
              <a:rPr lang="en-IN" smtClean="0"/>
              <a:t>‹#›</a:t>
            </a:fld>
            <a:endParaRPr lang="en-IN"/>
          </a:p>
        </p:txBody>
      </p:sp>
    </p:spTree>
    <p:extLst>
      <p:ext uri="{BB962C8B-B14F-4D97-AF65-F5344CB8AC3E}">
        <p14:creationId xmlns:p14="http://schemas.microsoft.com/office/powerpoint/2010/main" val="3001445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82C46E-5F85-457A-B8F9-F2F92D436185}" type="datetimeFigureOut">
              <a:rPr lang="en-IN" smtClean="0"/>
              <a:t>30-01-2024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84D9E7C-C808-4868-BA83-C9034097699A}" type="slidenum">
              <a:rPr lang="en-IN" smtClean="0"/>
              <a:t>‹#›</a:t>
            </a:fld>
            <a:endParaRPr lang="en-IN"/>
          </a:p>
        </p:txBody>
      </p:sp>
    </p:spTree>
    <p:extLst>
      <p:ext uri="{BB962C8B-B14F-4D97-AF65-F5344CB8AC3E}">
        <p14:creationId xmlns:p14="http://schemas.microsoft.com/office/powerpoint/2010/main" val="694381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5282C46E-5F85-457A-B8F9-F2F92D436185}" type="datetimeFigureOut">
              <a:rPr lang="en-IN" smtClean="0"/>
              <a:t>30-01-2024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84D9E7C-C808-4868-BA83-C9034097699A}" type="slidenum">
              <a:rPr lang="en-IN" smtClean="0"/>
              <a:t>‹#›</a:t>
            </a:fld>
            <a:endParaRPr lang="en-IN"/>
          </a:p>
        </p:txBody>
      </p:sp>
    </p:spTree>
    <p:extLst>
      <p:ext uri="{BB962C8B-B14F-4D97-AF65-F5344CB8AC3E}">
        <p14:creationId xmlns:p14="http://schemas.microsoft.com/office/powerpoint/2010/main" val="2603409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5282C46E-5F85-457A-B8F9-F2F92D436185}" type="datetimeFigureOut">
              <a:rPr lang="en-IN" smtClean="0"/>
              <a:t>30-01-2024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84D9E7C-C808-4868-BA83-C9034097699A}" type="slidenum">
              <a:rPr lang="en-IN" smtClean="0"/>
              <a:t>‹#›</a:t>
            </a:fld>
            <a:endParaRPr lang="en-IN"/>
          </a:p>
        </p:txBody>
      </p:sp>
    </p:spTree>
    <p:extLst>
      <p:ext uri="{BB962C8B-B14F-4D97-AF65-F5344CB8AC3E}">
        <p14:creationId xmlns:p14="http://schemas.microsoft.com/office/powerpoint/2010/main" val="2487993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5282C46E-5F85-457A-B8F9-F2F92D436185}" type="datetimeFigureOut">
              <a:rPr lang="en-IN" smtClean="0"/>
              <a:t>30-01-2024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84D9E7C-C808-4868-BA83-C9034097699A}" type="slidenum">
              <a:rPr lang="en-IN" smtClean="0"/>
              <a:t>‹#›</a:t>
            </a:fld>
            <a:endParaRPr lang="en-IN"/>
          </a:p>
        </p:txBody>
      </p:sp>
    </p:spTree>
    <p:extLst>
      <p:ext uri="{BB962C8B-B14F-4D97-AF65-F5344CB8AC3E}">
        <p14:creationId xmlns:p14="http://schemas.microsoft.com/office/powerpoint/2010/main" val="461992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82C46E-5F85-457A-B8F9-F2F92D436185}" type="datetimeFigureOut">
              <a:rPr lang="en-IN" smtClean="0"/>
              <a:t>30-01-2024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84D9E7C-C808-4868-BA83-C9034097699A}" type="slidenum">
              <a:rPr lang="en-IN" smtClean="0"/>
              <a:t>‹#›</a:t>
            </a:fld>
            <a:endParaRPr lang="en-IN"/>
          </a:p>
        </p:txBody>
      </p:sp>
    </p:spTree>
    <p:extLst>
      <p:ext uri="{BB962C8B-B14F-4D97-AF65-F5344CB8AC3E}">
        <p14:creationId xmlns:p14="http://schemas.microsoft.com/office/powerpoint/2010/main" val="3974757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82C46E-5F85-457A-B8F9-F2F92D436185}" type="datetimeFigureOut">
              <a:rPr lang="en-IN" smtClean="0"/>
              <a:t>30-01-2024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84D9E7C-C808-4868-BA83-C9034097699A}" type="slidenum">
              <a:rPr lang="en-IN" smtClean="0"/>
              <a:t>‹#›</a:t>
            </a:fld>
            <a:endParaRPr lang="en-IN"/>
          </a:p>
        </p:txBody>
      </p:sp>
    </p:spTree>
    <p:extLst>
      <p:ext uri="{BB962C8B-B14F-4D97-AF65-F5344CB8AC3E}">
        <p14:creationId xmlns:p14="http://schemas.microsoft.com/office/powerpoint/2010/main" val="1808926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82C46E-5F85-457A-B8F9-F2F92D436185}" type="datetimeFigureOut">
              <a:rPr lang="en-IN" smtClean="0"/>
              <a:t>30-01-2024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84D9E7C-C808-4868-BA83-C9034097699A}" type="slidenum">
              <a:rPr lang="en-IN" smtClean="0"/>
              <a:t>‹#›</a:t>
            </a:fld>
            <a:endParaRPr lang="en-IN"/>
          </a:p>
        </p:txBody>
      </p:sp>
    </p:spTree>
    <p:extLst>
      <p:ext uri="{BB962C8B-B14F-4D97-AF65-F5344CB8AC3E}">
        <p14:creationId xmlns:p14="http://schemas.microsoft.com/office/powerpoint/2010/main" val="483213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82C46E-5F85-457A-B8F9-F2F92D436185}" type="datetimeFigureOut">
              <a:rPr lang="en-IN" smtClean="0"/>
              <a:t>30-01-2024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4D9E7C-C808-4868-BA83-C9034097699A}" type="slidenum">
              <a:rPr lang="en-IN" smtClean="0"/>
              <a:t>‹#›</a:t>
            </a:fld>
            <a:endParaRPr lang="en-IN"/>
          </a:p>
        </p:txBody>
      </p:sp>
    </p:spTree>
    <p:extLst>
      <p:ext uri="{BB962C8B-B14F-4D97-AF65-F5344CB8AC3E}">
        <p14:creationId xmlns:p14="http://schemas.microsoft.com/office/powerpoint/2010/main" val="934030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UNIT-1</a:t>
            </a:r>
            <a:endParaRPr lang="en-IN" dirty="0"/>
          </a:p>
        </p:txBody>
      </p:sp>
      <p:sp>
        <p:nvSpPr>
          <p:cNvPr id="5" name="Content Placeholder 4"/>
          <p:cNvSpPr>
            <a:spLocks noGrp="1"/>
          </p:cNvSpPr>
          <p:nvPr>
            <p:ph idx="1"/>
          </p:nvPr>
        </p:nvSpPr>
        <p:spPr/>
        <p:txBody>
          <a:bodyPr>
            <a:normAutofit/>
          </a:bodyPr>
          <a:lstStyle/>
          <a:p>
            <a:pPr marL="0" indent="0" algn="ctr">
              <a:buNone/>
            </a:pPr>
            <a:r>
              <a:rPr lang="en-US" sz="4800" dirty="0"/>
              <a:t>18CSE44T-ENERGY MANGEMENT FOR INTERNET OF THINGS DEVICES </a:t>
            </a:r>
            <a:endParaRPr lang="en-IN" sz="4800" dirty="0"/>
          </a:p>
        </p:txBody>
      </p:sp>
    </p:spTree>
    <p:extLst>
      <p:ext uri="{BB962C8B-B14F-4D97-AF65-F5344CB8AC3E}">
        <p14:creationId xmlns:p14="http://schemas.microsoft.com/office/powerpoint/2010/main" val="11465705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lgn="just">
              <a:buNone/>
            </a:pPr>
            <a:r>
              <a:rPr lang="en-IN" dirty="0"/>
              <a:t>3. Business Layer:</a:t>
            </a:r>
          </a:p>
          <a:p>
            <a:pPr lvl="1" algn="just"/>
            <a:r>
              <a:rPr lang="en-US" dirty="0"/>
              <a:t>it can make business models, reports, flowcharts, graphs, etc.</a:t>
            </a:r>
          </a:p>
          <a:p>
            <a:pPr lvl="1" algn="just"/>
            <a:r>
              <a:rPr lang="en-US" dirty="0"/>
              <a:t>Depending on analysis, it also helps in making more precise decisions about the roadmaps and strategies of business</a:t>
            </a:r>
            <a:endParaRPr lang="en-IN" dirty="0"/>
          </a:p>
        </p:txBody>
      </p:sp>
    </p:spTree>
    <p:extLst>
      <p:ext uri="{BB962C8B-B14F-4D97-AF65-F5344CB8AC3E}">
        <p14:creationId xmlns:p14="http://schemas.microsoft.com/office/powerpoint/2010/main" val="2690197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Components of </a:t>
            </a:r>
            <a:r>
              <a:rPr lang="en-IN" dirty="0" err="1"/>
              <a:t>IoT</a:t>
            </a:r>
            <a:endParaRPr lang="en-IN" dirty="0"/>
          </a:p>
        </p:txBody>
      </p:sp>
      <p:pic>
        <p:nvPicPr>
          <p:cNvPr id="4" name="Content Placeholder 3"/>
          <p:cNvPicPr>
            <a:picLocks noGrp="1" noChangeAspect="1"/>
          </p:cNvPicPr>
          <p:nvPr>
            <p:ph idx="1"/>
          </p:nvPr>
        </p:nvPicPr>
        <p:blipFill>
          <a:blip r:embed="rId2"/>
          <a:stretch>
            <a:fillRect/>
          </a:stretch>
        </p:blipFill>
        <p:spPr>
          <a:xfrm>
            <a:off x="1728028" y="1825625"/>
            <a:ext cx="8735943" cy="4351338"/>
          </a:xfrm>
          <a:prstGeom prst="rect">
            <a:avLst/>
          </a:prstGeom>
        </p:spPr>
      </p:pic>
    </p:spTree>
    <p:extLst>
      <p:ext uri="{BB962C8B-B14F-4D97-AF65-F5344CB8AC3E}">
        <p14:creationId xmlns:p14="http://schemas.microsoft.com/office/powerpoint/2010/main" val="27654087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Components of </a:t>
            </a:r>
            <a:r>
              <a:rPr lang="en-IN" dirty="0" err="1"/>
              <a:t>IoT</a:t>
            </a:r>
            <a:endParaRPr lang="en-IN" dirty="0"/>
          </a:p>
        </p:txBody>
      </p:sp>
      <p:sp>
        <p:nvSpPr>
          <p:cNvPr id="3" name="Content Placeholder 2"/>
          <p:cNvSpPr>
            <a:spLocks noGrp="1"/>
          </p:cNvSpPr>
          <p:nvPr>
            <p:ph idx="1"/>
          </p:nvPr>
        </p:nvSpPr>
        <p:spPr/>
        <p:txBody>
          <a:bodyPr/>
          <a:lstStyle/>
          <a:p>
            <a:pPr marL="0" indent="0" algn="just">
              <a:buNone/>
            </a:pPr>
            <a:r>
              <a:rPr lang="en-IN" dirty="0"/>
              <a:t>Identification</a:t>
            </a:r>
          </a:p>
          <a:p>
            <a:pPr algn="just"/>
            <a:r>
              <a:rPr lang="en-US" dirty="0"/>
              <a:t>Things, already connected or going to be connected, need to be uniquely addressable.</a:t>
            </a:r>
          </a:p>
          <a:p>
            <a:pPr algn="just"/>
            <a:r>
              <a:rPr lang="en-IN" dirty="0"/>
              <a:t>Various techniques are available for </a:t>
            </a:r>
            <a:r>
              <a:rPr lang="en-IN" dirty="0" err="1"/>
              <a:t>IoT</a:t>
            </a:r>
            <a:r>
              <a:rPr lang="en-IN" dirty="0"/>
              <a:t> identification like </a:t>
            </a:r>
            <a:r>
              <a:rPr lang="en-IN" dirty="0">
                <a:solidFill>
                  <a:srgbClr val="FF0000"/>
                </a:solidFill>
              </a:rPr>
              <a:t>ubiquitous codes (</a:t>
            </a:r>
            <a:r>
              <a:rPr lang="en-IN" dirty="0" err="1">
                <a:solidFill>
                  <a:srgbClr val="FF0000"/>
                </a:solidFill>
              </a:rPr>
              <a:t>uCode</a:t>
            </a:r>
            <a:r>
              <a:rPr lang="en-IN" dirty="0">
                <a:solidFill>
                  <a:srgbClr val="FF0000"/>
                </a:solidFill>
              </a:rPr>
              <a:t>)</a:t>
            </a:r>
            <a:r>
              <a:rPr lang="en-IN" dirty="0"/>
              <a:t> and </a:t>
            </a:r>
            <a:r>
              <a:rPr lang="en-IN" dirty="0">
                <a:solidFill>
                  <a:srgbClr val="FF0000"/>
                </a:solidFill>
              </a:rPr>
              <a:t>electronic product codes (EPC)</a:t>
            </a:r>
          </a:p>
          <a:p>
            <a:pPr algn="just"/>
            <a:r>
              <a:rPr lang="en-US" dirty="0"/>
              <a:t>it is required to differentiate between the device address and its ID for addressing the </a:t>
            </a:r>
            <a:r>
              <a:rPr lang="en-US" dirty="0" err="1"/>
              <a:t>IoT</a:t>
            </a:r>
            <a:r>
              <a:rPr lang="en-US" dirty="0"/>
              <a:t> devices. Device’s ID is name assigned to it.</a:t>
            </a:r>
          </a:p>
          <a:p>
            <a:pPr algn="just"/>
            <a:r>
              <a:rPr lang="en-US" dirty="0"/>
              <a:t>device address represents its address to identify it within a communications network</a:t>
            </a:r>
            <a:endParaRPr lang="en-IN" dirty="0"/>
          </a:p>
        </p:txBody>
      </p:sp>
    </p:spTree>
    <p:extLst>
      <p:ext uri="{BB962C8B-B14F-4D97-AF65-F5344CB8AC3E}">
        <p14:creationId xmlns:p14="http://schemas.microsoft.com/office/powerpoint/2010/main" val="807432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lnSpcReduction="10000"/>
          </a:bodyPr>
          <a:lstStyle/>
          <a:p>
            <a:pPr algn="just"/>
            <a:r>
              <a:rPr lang="en-US" dirty="0"/>
              <a:t>IPv4 and IPv6 are protocols used for addressing purpose of </a:t>
            </a:r>
            <a:r>
              <a:rPr lang="en-US" dirty="0" err="1"/>
              <a:t>IoT</a:t>
            </a:r>
            <a:r>
              <a:rPr lang="en-US" dirty="0"/>
              <a:t> objects.</a:t>
            </a:r>
          </a:p>
          <a:p>
            <a:pPr marL="0" indent="0" algn="just">
              <a:buNone/>
            </a:pPr>
            <a:r>
              <a:rPr lang="en-IN" dirty="0"/>
              <a:t>Sensing:</a:t>
            </a:r>
          </a:p>
          <a:p>
            <a:pPr algn="just"/>
            <a:r>
              <a:rPr lang="en-US" dirty="0"/>
              <a:t>Sensing in </a:t>
            </a:r>
            <a:r>
              <a:rPr lang="en-US" dirty="0" err="1"/>
              <a:t>IoT</a:t>
            </a:r>
            <a:r>
              <a:rPr lang="en-US" dirty="0"/>
              <a:t> system means acquiring data from the environment or other related objects within the network. </a:t>
            </a:r>
          </a:p>
          <a:p>
            <a:pPr algn="just"/>
            <a:r>
              <a:rPr lang="en-US" dirty="0"/>
              <a:t>Gathered data is transmitted to databases, data warehouses on the cloud and </a:t>
            </a:r>
            <a:r>
              <a:rPr lang="en-US" dirty="0" err="1"/>
              <a:t>analysed</a:t>
            </a:r>
            <a:r>
              <a:rPr lang="en-US" dirty="0"/>
              <a:t> for taking the decision required to provide some services.</a:t>
            </a:r>
          </a:p>
          <a:p>
            <a:pPr algn="just"/>
            <a:r>
              <a:rPr lang="en-US" dirty="0"/>
              <a:t>The </a:t>
            </a:r>
            <a:r>
              <a:rPr lang="en-US" dirty="0" err="1"/>
              <a:t>IoT</a:t>
            </a:r>
            <a:r>
              <a:rPr lang="en-US" dirty="0"/>
              <a:t> sensors include smart sensors, actuators, RFID tags or wearable sensing devices</a:t>
            </a:r>
            <a:endParaRPr lang="en-IN" dirty="0"/>
          </a:p>
        </p:txBody>
      </p:sp>
    </p:spTree>
    <p:extLst>
      <p:ext uri="{BB962C8B-B14F-4D97-AF65-F5344CB8AC3E}">
        <p14:creationId xmlns:p14="http://schemas.microsoft.com/office/powerpoint/2010/main" val="3091277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lgn="just">
              <a:buNone/>
            </a:pPr>
            <a:r>
              <a:rPr lang="en-IN" dirty="0"/>
              <a:t>Communication:</a:t>
            </a:r>
          </a:p>
          <a:p>
            <a:pPr algn="just"/>
            <a:r>
              <a:rPr lang="en-US" dirty="0"/>
              <a:t>Communication technologies in </a:t>
            </a:r>
            <a:r>
              <a:rPr lang="en-US" dirty="0" err="1"/>
              <a:t>IoT</a:t>
            </a:r>
            <a:r>
              <a:rPr lang="en-US" dirty="0"/>
              <a:t> are used to make the connection between the </a:t>
            </a:r>
            <a:r>
              <a:rPr lang="en-US" dirty="0" err="1"/>
              <a:t>heterogeneous</a:t>
            </a:r>
            <a:r>
              <a:rPr lang="en-US" dirty="0"/>
              <a:t> devices so that they can deliver the specific service together.</a:t>
            </a:r>
          </a:p>
          <a:p>
            <a:pPr algn="just"/>
            <a:r>
              <a:rPr lang="en-IN" dirty="0"/>
              <a:t>Various </a:t>
            </a:r>
            <a:r>
              <a:rPr lang="en-IN" dirty="0" err="1"/>
              <a:t>IoT</a:t>
            </a:r>
            <a:r>
              <a:rPr lang="en-IN" dirty="0"/>
              <a:t> communication protocols are IEEE 802.15.4, Near Field Communication (NFC), LTE-Advanced, Bluetooth, </a:t>
            </a:r>
            <a:r>
              <a:rPr lang="en-IN" dirty="0" err="1"/>
              <a:t>Zigbee</a:t>
            </a:r>
            <a:r>
              <a:rPr lang="en-IN" dirty="0"/>
              <a:t>, Wi-Fi, Z-wave, RFID, </a:t>
            </a:r>
            <a:r>
              <a:rPr lang="en-IN" dirty="0" err="1"/>
              <a:t>Ultrawide</a:t>
            </a:r>
            <a:r>
              <a:rPr lang="en-IN" dirty="0"/>
              <a:t> bandwidth (UMB), etc.</a:t>
            </a:r>
          </a:p>
          <a:p>
            <a:pPr marL="0" indent="0" algn="just">
              <a:buNone/>
            </a:pPr>
            <a:endParaRPr lang="en-IN" dirty="0"/>
          </a:p>
        </p:txBody>
      </p:sp>
    </p:spTree>
    <p:extLst>
      <p:ext uri="{BB962C8B-B14F-4D97-AF65-F5344CB8AC3E}">
        <p14:creationId xmlns:p14="http://schemas.microsoft.com/office/powerpoint/2010/main" val="28936515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20000"/>
          </a:bodyPr>
          <a:lstStyle/>
          <a:p>
            <a:pPr marL="0" indent="0" algn="just">
              <a:buNone/>
            </a:pPr>
            <a:r>
              <a:rPr lang="en-IN" dirty="0"/>
              <a:t>Computation:</a:t>
            </a:r>
          </a:p>
          <a:p>
            <a:pPr algn="just"/>
            <a:r>
              <a:rPr lang="en-US" dirty="0"/>
              <a:t>The data collected by the </a:t>
            </a:r>
            <a:r>
              <a:rPr lang="en-US" dirty="0" err="1"/>
              <a:t>IoT</a:t>
            </a:r>
            <a:r>
              <a:rPr lang="en-US" dirty="0"/>
              <a:t> devices need to be processed for the analysis and decision-making.</a:t>
            </a:r>
          </a:p>
          <a:p>
            <a:pPr algn="just"/>
            <a:r>
              <a:rPr lang="en-US" dirty="0"/>
              <a:t>For this purpose, some processing units (e.g., microcontrollers, microprocessors, SOCs and FPGAs) and software applications are needed which act like the “brain” of </a:t>
            </a:r>
            <a:r>
              <a:rPr lang="en-US" dirty="0" err="1"/>
              <a:t>IoT</a:t>
            </a:r>
            <a:r>
              <a:rPr lang="en-US" dirty="0"/>
              <a:t> and have computational ability.</a:t>
            </a:r>
          </a:p>
          <a:p>
            <a:pPr algn="just"/>
            <a:r>
              <a:rPr lang="en-IN" dirty="0" err="1"/>
              <a:t>Arduino</a:t>
            </a:r>
            <a:r>
              <a:rPr lang="en-IN" dirty="0"/>
              <a:t>, Raspberry PI, </a:t>
            </a:r>
            <a:r>
              <a:rPr lang="en-IN" dirty="0" err="1"/>
              <a:t>WiSense</a:t>
            </a:r>
            <a:r>
              <a:rPr lang="en-IN" dirty="0"/>
              <a:t>, and </a:t>
            </a:r>
            <a:r>
              <a:rPr lang="en-US" dirty="0" err="1"/>
              <a:t>Cubieboard</a:t>
            </a:r>
            <a:r>
              <a:rPr lang="en-US" dirty="0"/>
              <a:t>, etc. are the several hardware platforms developed to execute the </a:t>
            </a:r>
            <a:r>
              <a:rPr lang="en-US" dirty="0" err="1"/>
              <a:t>IoT</a:t>
            </a:r>
            <a:r>
              <a:rPr lang="en-US" dirty="0"/>
              <a:t> applications</a:t>
            </a:r>
          </a:p>
          <a:p>
            <a:pPr algn="just"/>
            <a:r>
              <a:rPr lang="en-US" dirty="0"/>
              <a:t>Riot OS, </a:t>
            </a:r>
            <a:r>
              <a:rPr lang="en-US" dirty="0" err="1"/>
              <a:t>Contiki</a:t>
            </a:r>
            <a:r>
              <a:rPr lang="en-US" dirty="0"/>
              <a:t>, </a:t>
            </a:r>
            <a:r>
              <a:rPr lang="en-US" dirty="0" err="1"/>
              <a:t>LiteOS</a:t>
            </a:r>
            <a:r>
              <a:rPr lang="en-US" dirty="0"/>
              <a:t> and </a:t>
            </a:r>
            <a:r>
              <a:rPr lang="en-US" dirty="0" err="1"/>
              <a:t>TinyOS</a:t>
            </a:r>
            <a:r>
              <a:rPr lang="en-US" dirty="0"/>
              <a:t> are the lightweight OS developed for </a:t>
            </a:r>
            <a:r>
              <a:rPr lang="en-US" dirty="0" err="1"/>
              <a:t>IoT</a:t>
            </a:r>
            <a:r>
              <a:rPr lang="en-US" dirty="0"/>
              <a:t> environments.</a:t>
            </a:r>
          </a:p>
          <a:p>
            <a:pPr algn="just"/>
            <a:r>
              <a:rPr lang="en-US" dirty="0"/>
              <a:t>Cloud platform are also part of </a:t>
            </a:r>
            <a:r>
              <a:rPr lang="en-US" dirty="0" err="1"/>
              <a:t>IoT</a:t>
            </a:r>
            <a:r>
              <a:rPr lang="en-US" dirty="0"/>
              <a:t> computation as they provide facility for big data processing on cloud.</a:t>
            </a:r>
            <a:endParaRPr lang="en-IN" dirty="0"/>
          </a:p>
        </p:txBody>
      </p:sp>
    </p:spTree>
    <p:extLst>
      <p:ext uri="{BB962C8B-B14F-4D97-AF65-F5344CB8AC3E}">
        <p14:creationId xmlns:p14="http://schemas.microsoft.com/office/powerpoint/2010/main" val="40896207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lgn="just">
              <a:buNone/>
            </a:pPr>
            <a:r>
              <a:rPr lang="en-IN" dirty="0"/>
              <a:t>Services:</a:t>
            </a:r>
          </a:p>
          <a:p>
            <a:pPr marL="0" indent="0" algn="just">
              <a:buNone/>
            </a:pPr>
            <a:r>
              <a:rPr lang="en-US" dirty="0" err="1"/>
              <a:t>IoT</a:t>
            </a:r>
            <a:r>
              <a:rPr lang="en-US" dirty="0"/>
              <a:t> provides various types of services. Broadly these services can be classified into four different classes: </a:t>
            </a:r>
          </a:p>
          <a:p>
            <a:pPr marL="571500" indent="-571500" algn="just">
              <a:buAutoNum type="romanLcParenBoth"/>
            </a:pPr>
            <a:r>
              <a:rPr lang="en-US" dirty="0"/>
              <a:t>Identity-related: to identify the connected objects</a:t>
            </a:r>
          </a:p>
          <a:p>
            <a:pPr marL="571500" indent="-571500" algn="just">
              <a:buAutoNum type="romanLcParenBoth"/>
            </a:pPr>
            <a:r>
              <a:rPr lang="en-US" dirty="0"/>
              <a:t>Information Aggregation: to acquire and sum up the raw data which is further processed</a:t>
            </a:r>
          </a:p>
          <a:p>
            <a:pPr marL="571500" indent="-571500" algn="just">
              <a:buAutoNum type="romanLcParenBoth"/>
            </a:pPr>
            <a:r>
              <a:rPr lang="en-US" dirty="0"/>
              <a:t>Collaborative-Aware: utilize the obtained data for making smart decision and act accordingly. </a:t>
            </a:r>
          </a:p>
          <a:p>
            <a:pPr marL="571500" indent="-571500" algn="just">
              <a:buAutoNum type="romanLcParenBoth"/>
            </a:pPr>
            <a:r>
              <a:rPr lang="en-US" dirty="0"/>
              <a:t>Ubiquitous Services: provide these services to anyone anywhere</a:t>
            </a:r>
            <a:endParaRPr lang="en-IN" dirty="0"/>
          </a:p>
        </p:txBody>
      </p:sp>
    </p:spTree>
    <p:extLst>
      <p:ext uri="{BB962C8B-B14F-4D97-AF65-F5344CB8AC3E}">
        <p14:creationId xmlns:p14="http://schemas.microsoft.com/office/powerpoint/2010/main" val="146819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lgn="just">
              <a:buNone/>
            </a:pPr>
            <a:r>
              <a:rPr lang="en-IN" dirty="0"/>
              <a:t>Semantics</a:t>
            </a:r>
          </a:p>
          <a:p>
            <a:pPr algn="just"/>
            <a:r>
              <a:rPr lang="en-US" dirty="0"/>
              <a:t>semantic means the capability of extracting knowledge smartly via various machines so that the required service can be provided to the users.</a:t>
            </a:r>
          </a:p>
          <a:p>
            <a:pPr algn="just"/>
            <a:r>
              <a:rPr lang="en-US" dirty="0"/>
              <a:t>Semantic Web technologies, like Web Ontology Language (OWL) and Resource Description Framework (RDF) support this requirement.</a:t>
            </a:r>
            <a:endParaRPr lang="en-IN" dirty="0"/>
          </a:p>
        </p:txBody>
      </p:sp>
    </p:spTree>
    <p:extLst>
      <p:ext uri="{BB962C8B-B14F-4D97-AF65-F5344CB8AC3E}">
        <p14:creationId xmlns:p14="http://schemas.microsoft.com/office/powerpoint/2010/main" val="2247048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Applications</a:t>
            </a:r>
          </a:p>
        </p:txBody>
      </p:sp>
      <p:sp>
        <p:nvSpPr>
          <p:cNvPr id="3" name="Content Placeholder 2"/>
          <p:cNvSpPr>
            <a:spLocks noGrp="1"/>
          </p:cNvSpPr>
          <p:nvPr>
            <p:ph idx="1"/>
          </p:nvPr>
        </p:nvSpPr>
        <p:spPr/>
        <p:txBody>
          <a:bodyPr/>
          <a:lstStyle/>
          <a:p>
            <a:pPr marL="0" indent="0">
              <a:buNone/>
            </a:pPr>
            <a:endParaRPr lang="en-IN" dirty="0"/>
          </a:p>
        </p:txBody>
      </p:sp>
      <p:pic>
        <p:nvPicPr>
          <p:cNvPr id="4" name="Picture 3"/>
          <p:cNvPicPr>
            <a:picLocks noChangeAspect="1"/>
          </p:cNvPicPr>
          <p:nvPr/>
        </p:nvPicPr>
        <p:blipFill>
          <a:blip r:embed="rId2"/>
          <a:stretch>
            <a:fillRect/>
          </a:stretch>
        </p:blipFill>
        <p:spPr>
          <a:xfrm>
            <a:off x="1600235" y="1259456"/>
            <a:ext cx="8125762" cy="5026384"/>
          </a:xfrm>
          <a:prstGeom prst="rect">
            <a:avLst/>
          </a:prstGeom>
        </p:spPr>
      </p:pic>
    </p:spTree>
    <p:extLst>
      <p:ext uri="{BB962C8B-B14F-4D97-AF65-F5344CB8AC3E}">
        <p14:creationId xmlns:p14="http://schemas.microsoft.com/office/powerpoint/2010/main" val="838607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Home Automation</a:t>
            </a:r>
            <a:br>
              <a:rPr lang="en-IN" dirty="0"/>
            </a:br>
            <a:endParaRPr lang="en-IN" dirty="0"/>
          </a:p>
        </p:txBody>
      </p:sp>
      <p:sp>
        <p:nvSpPr>
          <p:cNvPr id="5" name="Content Placeholder 4"/>
          <p:cNvSpPr>
            <a:spLocks noGrp="1"/>
          </p:cNvSpPr>
          <p:nvPr>
            <p:ph idx="1"/>
          </p:nvPr>
        </p:nvSpPr>
        <p:spPr/>
        <p:txBody>
          <a:bodyPr/>
          <a:lstStyle/>
          <a:p>
            <a:endParaRPr lang="en-IN" dirty="0"/>
          </a:p>
        </p:txBody>
      </p:sp>
      <p:pic>
        <p:nvPicPr>
          <p:cNvPr id="7" name="Picture 6"/>
          <p:cNvPicPr>
            <a:picLocks noChangeAspect="1"/>
          </p:cNvPicPr>
          <p:nvPr/>
        </p:nvPicPr>
        <p:blipFill>
          <a:blip r:embed="rId2"/>
          <a:stretch>
            <a:fillRect/>
          </a:stretch>
        </p:blipFill>
        <p:spPr>
          <a:xfrm>
            <a:off x="749509" y="1027906"/>
            <a:ext cx="8713668" cy="5388613"/>
          </a:xfrm>
          <a:prstGeom prst="rect">
            <a:avLst/>
          </a:prstGeom>
        </p:spPr>
      </p:pic>
    </p:spTree>
    <p:extLst>
      <p:ext uri="{BB962C8B-B14F-4D97-AF65-F5344CB8AC3E}">
        <p14:creationId xmlns:p14="http://schemas.microsoft.com/office/powerpoint/2010/main" val="1750232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a:t>
            </a:r>
            <a:r>
              <a:rPr lang="en-US" dirty="0" err="1"/>
              <a:t>IoT</a:t>
            </a:r>
            <a:r>
              <a:rPr lang="en-US" dirty="0"/>
              <a:t> </a:t>
            </a:r>
            <a:endParaRPr lang="en-IN" dirty="0"/>
          </a:p>
        </p:txBody>
      </p:sp>
      <p:sp>
        <p:nvSpPr>
          <p:cNvPr id="3" name="Content Placeholder 2"/>
          <p:cNvSpPr>
            <a:spLocks noGrp="1"/>
          </p:cNvSpPr>
          <p:nvPr>
            <p:ph idx="1"/>
          </p:nvPr>
        </p:nvSpPr>
        <p:spPr/>
        <p:txBody>
          <a:bodyPr>
            <a:normAutofit fontScale="92500" lnSpcReduction="10000"/>
          </a:bodyPr>
          <a:lstStyle/>
          <a:p>
            <a:pPr algn="just"/>
            <a:r>
              <a:rPr lang="en-US" dirty="0"/>
              <a:t>The Internet of Things is the concept of connecting any device to the Internet and to other connected devices.</a:t>
            </a:r>
          </a:p>
          <a:p>
            <a:pPr algn="just"/>
            <a:r>
              <a:rPr lang="en-US" dirty="0"/>
              <a:t>Network of connected things and people – all of which collect and share data about the way they are used and about the environment around them.</a:t>
            </a:r>
          </a:p>
          <a:p>
            <a:pPr marL="0" indent="0" algn="just">
              <a:buNone/>
            </a:pPr>
            <a:r>
              <a:rPr lang="en-IN" dirty="0"/>
              <a:t>How does it work?</a:t>
            </a:r>
          </a:p>
          <a:p>
            <a:pPr algn="just"/>
            <a:r>
              <a:rPr lang="en-US" dirty="0"/>
              <a:t>Devices and objects with built in sensors are connected to an Internet of Things platform, which integrates data from the different devices and applies analytics to share the most valuable information.</a:t>
            </a:r>
          </a:p>
          <a:p>
            <a:pPr algn="just"/>
            <a:r>
              <a:rPr lang="en-US" dirty="0"/>
              <a:t>This information can be used to detect patterns, make recommendations, and detect possible problems before they occur.</a:t>
            </a:r>
          </a:p>
          <a:p>
            <a:endParaRPr lang="en-IN" dirty="0"/>
          </a:p>
        </p:txBody>
      </p:sp>
    </p:spTree>
    <p:extLst>
      <p:ext uri="{BB962C8B-B14F-4D97-AF65-F5344CB8AC3E}">
        <p14:creationId xmlns:p14="http://schemas.microsoft.com/office/powerpoint/2010/main" val="36652438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pPr algn="just"/>
            <a:r>
              <a:rPr lang="en-IN" dirty="0"/>
              <a:t>Health care</a:t>
            </a:r>
          </a:p>
          <a:p>
            <a:pPr lvl="1" algn="just"/>
            <a:r>
              <a:rPr lang="en-US" dirty="0" err="1"/>
              <a:t>IoT</a:t>
            </a:r>
            <a:r>
              <a:rPr lang="en-US" dirty="0"/>
              <a:t> is providing the benefits to people by monitoring their health regularly, managing their medicines, and also contact with doctors and family in emergency.</a:t>
            </a:r>
          </a:p>
          <a:p>
            <a:pPr algn="just"/>
            <a:r>
              <a:rPr lang="en-IN" dirty="0"/>
              <a:t>Transportation</a:t>
            </a:r>
          </a:p>
          <a:p>
            <a:pPr lvl="1" algn="just"/>
            <a:r>
              <a:rPr lang="en-US" dirty="0"/>
              <a:t>Smart transportation, which helps in managing daily traffic, is implemented by embedding sensors into vehicles, traffic light, roads, etc. </a:t>
            </a:r>
          </a:p>
          <a:p>
            <a:pPr lvl="1" algn="just"/>
            <a:r>
              <a:rPr lang="en-US" dirty="0"/>
              <a:t>These sensors assist in monitoring the vehicles breaching the traffic rules, environment pollution control, traffic congestion reduction, law enforcement, intelligent parking, etc. Block </a:t>
            </a:r>
            <a:r>
              <a:rPr lang="en-US" dirty="0" err="1"/>
              <a:t>diagram</a:t>
            </a:r>
            <a:r>
              <a:rPr lang="en-US" dirty="0"/>
              <a:t> of smart parking system</a:t>
            </a:r>
            <a:endParaRPr lang="en-IN" dirty="0"/>
          </a:p>
        </p:txBody>
      </p:sp>
    </p:spTree>
    <p:extLst>
      <p:ext uri="{BB962C8B-B14F-4D97-AF65-F5344CB8AC3E}">
        <p14:creationId xmlns:p14="http://schemas.microsoft.com/office/powerpoint/2010/main" val="1149500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1457864" y="1825625"/>
            <a:ext cx="7226837" cy="4351338"/>
          </a:xfrm>
          <a:prstGeom prst="rect">
            <a:avLst/>
          </a:prstGeom>
        </p:spPr>
      </p:pic>
    </p:spTree>
    <p:extLst>
      <p:ext uri="{BB962C8B-B14F-4D97-AF65-F5344CB8AC3E}">
        <p14:creationId xmlns:p14="http://schemas.microsoft.com/office/powerpoint/2010/main" val="2864736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pPr algn="just"/>
            <a:r>
              <a:rPr lang="en-IN" dirty="0"/>
              <a:t>Logistics</a:t>
            </a:r>
          </a:p>
          <a:p>
            <a:pPr lvl="1" algn="just"/>
            <a:r>
              <a:rPr lang="en-US" dirty="0"/>
              <a:t>monitoring of all most supply chain including commodity design, purchasing of raw materials, production, transportation, distribution, sale, etc.</a:t>
            </a:r>
          </a:p>
          <a:p>
            <a:pPr algn="just"/>
            <a:r>
              <a:rPr lang="en-IN" dirty="0"/>
              <a:t>Smart Environment and Agriculture</a:t>
            </a:r>
          </a:p>
          <a:p>
            <a:pPr lvl="1" algn="just"/>
            <a:r>
              <a:rPr lang="en-US" dirty="0"/>
              <a:t>A group of sensors can be deployed by farmers to identify various land requirements like humidity, soil information and temperature.</a:t>
            </a:r>
            <a:endParaRPr lang="en-IN" dirty="0"/>
          </a:p>
          <a:p>
            <a:pPr lvl="1" algn="just"/>
            <a:r>
              <a:rPr lang="en-US" dirty="0" err="1"/>
              <a:t>IoT</a:t>
            </a:r>
            <a:r>
              <a:rPr lang="en-US" dirty="0"/>
              <a:t> based applications help in monitoring and controlling the air pollution. To measure the air pollution, electrochemical toxic gas sensors can be used.</a:t>
            </a:r>
            <a:endParaRPr lang="en-IN" dirty="0"/>
          </a:p>
        </p:txBody>
      </p:sp>
    </p:spTree>
    <p:extLst>
      <p:ext uri="{BB962C8B-B14F-4D97-AF65-F5344CB8AC3E}">
        <p14:creationId xmlns:p14="http://schemas.microsoft.com/office/powerpoint/2010/main" val="38588366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Challenges in </a:t>
            </a:r>
            <a:r>
              <a:rPr lang="en-IN" dirty="0" err="1"/>
              <a:t>IoT</a:t>
            </a:r>
            <a:endParaRPr lang="en-IN" dirty="0"/>
          </a:p>
        </p:txBody>
      </p:sp>
      <p:sp>
        <p:nvSpPr>
          <p:cNvPr id="3" name="Content Placeholder 2"/>
          <p:cNvSpPr>
            <a:spLocks noGrp="1"/>
          </p:cNvSpPr>
          <p:nvPr>
            <p:ph idx="1"/>
          </p:nvPr>
        </p:nvSpPr>
        <p:spPr/>
        <p:txBody>
          <a:bodyPr/>
          <a:lstStyle/>
          <a:p>
            <a:pPr marL="514350" indent="-514350" algn="just">
              <a:buAutoNum type="arabicPeriod"/>
            </a:pPr>
            <a:r>
              <a:rPr lang="en-IN" dirty="0"/>
              <a:t>Security:</a:t>
            </a:r>
          </a:p>
          <a:p>
            <a:pPr algn="just"/>
            <a:r>
              <a:rPr lang="en-US" dirty="0" err="1"/>
              <a:t>IoT</a:t>
            </a:r>
            <a:r>
              <a:rPr lang="en-US" dirty="0"/>
              <a:t> faces some security challenges which are Privacy, Authentication, Trust, Confidentiality, Policy enforcement, Access control, etc. </a:t>
            </a:r>
            <a:endParaRPr lang="en-IN" dirty="0"/>
          </a:p>
          <a:p>
            <a:pPr algn="just"/>
            <a:r>
              <a:rPr lang="en-US" dirty="0"/>
              <a:t>Security challenges encountered at different layers of </a:t>
            </a:r>
            <a:r>
              <a:rPr lang="en-US" dirty="0" err="1"/>
              <a:t>IoT</a:t>
            </a:r>
            <a:r>
              <a:rPr lang="en-US" dirty="0"/>
              <a:t> architecture are:</a:t>
            </a:r>
          </a:p>
          <a:p>
            <a:pPr marL="457200" lvl="1" indent="0" algn="just">
              <a:buNone/>
            </a:pPr>
            <a:r>
              <a:rPr lang="en-IN" dirty="0"/>
              <a:t>a. Perception Layer: As the perception layer focuses on data collection, security challenges at this layer are Node Capture, Eavesdropping and Interference, False Data Injection, Cryptanalysis and Side Channel, Malicious Code Injection, Replay Attacks, Sleep Deprivation Attacks, etc.</a:t>
            </a:r>
            <a:endParaRPr lang="en-US" dirty="0"/>
          </a:p>
        </p:txBody>
      </p:sp>
    </p:spTree>
    <p:extLst>
      <p:ext uri="{BB962C8B-B14F-4D97-AF65-F5344CB8AC3E}">
        <p14:creationId xmlns:p14="http://schemas.microsoft.com/office/powerpoint/2010/main" val="7411829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457200" lvl="1" indent="0" algn="just">
              <a:buNone/>
            </a:pPr>
            <a:r>
              <a:rPr lang="en-US" dirty="0"/>
              <a:t>b. Network Layer: As the network layer focuses on data transmission, security challenges at this layer are related to availability of network resources and wireless networks. These are Denial-of-Service (</a:t>
            </a:r>
            <a:r>
              <a:rPr lang="en-US" dirty="0" err="1"/>
              <a:t>DoS</a:t>
            </a:r>
            <a:r>
              <a:rPr lang="en-US" dirty="0"/>
              <a:t>) Attacks, Man in the Middle Attack, Wormhole Attacks, Sinkhole Attacks, Spoofing Attacks, Routing Information Attacks, Sybil Attacks, Unauthorized Access, etc.</a:t>
            </a:r>
          </a:p>
          <a:p>
            <a:pPr marL="457200" lvl="1" indent="0" algn="just">
              <a:buNone/>
            </a:pPr>
            <a:r>
              <a:rPr lang="en-US" dirty="0"/>
              <a:t>c. Application Layer: As the application layer focuses on service support, challenges faced are related to software attacks. These are Phishing Attack, Malicious Scripts and Virus/worm, etc.</a:t>
            </a:r>
          </a:p>
          <a:p>
            <a:pPr marL="457200" lvl="1" indent="0" algn="just">
              <a:buNone/>
            </a:pPr>
            <a:r>
              <a:rPr lang="en-IN" dirty="0"/>
              <a:t>2. Standardization: there is no standard framework, even though many </a:t>
            </a:r>
            <a:r>
              <a:rPr lang="en-US" dirty="0"/>
              <a:t>standards for </a:t>
            </a:r>
            <a:r>
              <a:rPr lang="en-US" dirty="0" err="1"/>
              <a:t>IoT</a:t>
            </a:r>
            <a:r>
              <a:rPr lang="en-US" dirty="0"/>
              <a:t> like </a:t>
            </a:r>
            <a:r>
              <a:rPr lang="en-US" dirty="0" err="1"/>
              <a:t>Zigbee</a:t>
            </a:r>
            <a:r>
              <a:rPr lang="en-US" dirty="0"/>
              <a:t>, Wireless Hart, M2M, NFC, ROLL, etc. are evolved.</a:t>
            </a:r>
          </a:p>
          <a:p>
            <a:pPr lvl="1" algn="just"/>
            <a:endParaRPr lang="en-IN" dirty="0"/>
          </a:p>
          <a:p>
            <a:pPr lvl="1" algn="just"/>
            <a:endParaRPr lang="en-US" dirty="0"/>
          </a:p>
        </p:txBody>
      </p:sp>
    </p:spTree>
    <p:extLst>
      <p:ext uri="{BB962C8B-B14F-4D97-AF65-F5344CB8AC3E}">
        <p14:creationId xmlns:p14="http://schemas.microsoft.com/office/powerpoint/2010/main" val="1200551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20000"/>
          </a:bodyPr>
          <a:lstStyle/>
          <a:p>
            <a:pPr marL="0" indent="0" algn="just">
              <a:buNone/>
            </a:pPr>
            <a:r>
              <a:rPr lang="en-IN" dirty="0"/>
              <a:t>3. Addressing:</a:t>
            </a:r>
            <a:r>
              <a:rPr lang="en-US" dirty="0"/>
              <a:t>Available IPv4 addresses are exhausting rapidly since the number of </a:t>
            </a:r>
            <a:r>
              <a:rPr lang="en-US" dirty="0" err="1"/>
              <a:t>IoT</a:t>
            </a:r>
            <a:r>
              <a:rPr lang="en-US" dirty="0"/>
              <a:t> devices are increasing rapidly</a:t>
            </a:r>
          </a:p>
          <a:p>
            <a:pPr marL="0" indent="0" algn="just">
              <a:buNone/>
            </a:pPr>
            <a:r>
              <a:rPr lang="en-IN" dirty="0"/>
              <a:t>4. Transport Protocols: </a:t>
            </a:r>
            <a:r>
              <a:rPr lang="en-US" dirty="0"/>
              <a:t>TCP protocol cannot be used effectively in the </a:t>
            </a:r>
            <a:r>
              <a:rPr lang="en-US" dirty="0" err="1"/>
              <a:t>IoT</a:t>
            </a:r>
            <a:r>
              <a:rPr lang="en-US" dirty="0"/>
              <a:t>, due to congestion control and connection setup.</a:t>
            </a:r>
          </a:p>
          <a:p>
            <a:pPr marL="0" indent="0" algn="just">
              <a:buNone/>
            </a:pPr>
            <a:r>
              <a:rPr lang="en-US" dirty="0"/>
              <a:t>5. Traffic characterization and </a:t>
            </a:r>
            <a:r>
              <a:rPr lang="en-US" dirty="0" err="1"/>
              <a:t>QoS</a:t>
            </a:r>
            <a:r>
              <a:rPr lang="en-US" dirty="0"/>
              <a:t> support: A huge amount of traffic will be generated by </a:t>
            </a:r>
            <a:r>
              <a:rPr lang="en-US" dirty="0" err="1"/>
              <a:t>IoT</a:t>
            </a:r>
            <a:r>
              <a:rPr lang="en-US" dirty="0"/>
              <a:t> having various patterns. </a:t>
            </a:r>
          </a:p>
          <a:p>
            <a:pPr marL="0" indent="0" algn="just">
              <a:buNone/>
            </a:pPr>
            <a:r>
              <a:rPr lang="en-IN" dirty="0"/>
              <a:t>6. Energy Efficiency:</a:t>
            </a:r>
            <a:r>
              <a:rPr lang="en-US" dirty="0"/>
              <a:t>The key characteristic of </a:t>
            </a:r>
            <a:r>
              <a:rPr lang="en-US" dirty="0" err="1"/>
              <a:t>IoT</a:t>
            </a:r>
            <a:r>
              <a:rPr lang="en-US" dirty="0"/>
              <a:t> devices is the power limitation. </a:t>
            </a:r>
          </a:p>
          <a:p>
            <a:pPr marL="0" indent="0" algn="just">
              <a:buNone/>
            </a:pPr>
            <a:r>
              <a:rPr lang="en-US" dirty="0"/>
              <a:t>Many sensors are powered via battery without recharging. Frequent battery replacement for the sensors exploited in the outdoor territories can cause to a significant expenditure. </a:t>
            </a:r>
          </a:p>
          <a:p>
            <a:pPr marL="0" indent="0" algn="just">
              <a:buNone/>
            </a:pPr>
            <a:r>
              <a:rPr lang="en-US" dirty="0" err="1"/>
              <a:t>IoT</a:t>
            </a:r>
            <a:r>
              <a:rPr lang="en-US" dirty="0"/>
              <a:t> devices are growing rapidly and this rapid increment of </a:t>
            </a:r>
            <a:r>
              <a:rPr lang="en-US" dirty="0" err="1"/>
              <a:t>IoT</a:t>
            </a:r>
            <a:r>
              <a:rPr lang="en-US" dirty="0"/>
              <a:t> is causing significant energy consumption</a:t>
            </a:r>
            <a:endParaRPr lang="en-IN" dirty="0"/>
          </a:p>
        </p:txBody>
      </p:sp>
    </p:spTree>
    <p:extLst>
      <p:ext uri="{BB962C8B-B14F-4D97-AF65-F5344CB8AC3E}">
        <p14:creationId xmlns:p14="http://schemas.microsoft.com/office/powerpoint/2010/main" val="3896520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Management</a:t>
            </a:r>
          </a:p>
        </p:txBody>
      </p:sp>
      <p:sp>
        <p:nvSpPr>
          <p:cNvPr id="3" name="Content Placeholder 2"/>
          <p:cNvSpPr>
            <a:spLocks noGrp="1"/>
          </p:cNvSpPr>
          <p:nvPr>
            <p:ph idx="1"/>
          </p:nvPr>
        </p:nvSpPr>
        <p:spPr/>
        <p:txBody>
          <a:bodyPr>
            <a:normAutofit fontScale="92500" lnSpcReduction="10000"/>
          </a:bodyPr>
          <a:lstStyle/>
          <a:p>
            <a:pPr algn="just"/>
            <a:r>
              <a:rPr lang="en-US" dirty="0"/>
              <a:t>A sensor node consists of: </a:t>
            </a:r>
          </a:p>
          <a:p>
            <a:pPr marL="0" indent="0" algn="just">
              <a:buNone/>
            </a:pPr>
            <a:r>
              <a:rPr lang="en-US" dirty="0"/>
              <a:t>(</a:t>
            </a:r>
            <a:r>
              <a:rPr lang="en-US" dirty="0" err="1"/>
              <a:t>i</a:t>
            </a:r>
            <a:r>
              <a:rPr lang="en-US" dirty="0"/>
              <a:t>) Sensing subsystem</a:t>
            </a:r>
          </a:p>
          <a:p>
            <a:pPr marL="0" indent="0" algn="just">
              <a:buNone/>
            </a:pPr>
            <a:r>
              <a:rPr lang="en-US" dirty="0"/>
              <a:t>(ii) Processing subsystem </a:t>
            </a:r>
          </a:p>
          <a:p>
            <a:pPr marL="0" indent="0" algn="just">
              <a:buNone/>
            </a:pPr>
            <a:r>
              <a:rPr lang="en-US" dirty="0"/>
              <a:t>(iii) Communication subsystem </a:t>
            </a:r>
          </a:p>
          <a:p>
            <a:pPr marL="0" indent="0" algn="just">
              <a:buNone/>
            </a:pPr>
            <a:r>
              <a:rPr lang="en-US" dirty="0"/>
              <a:t>(iv) Power source. </a:t>
            </a:r>
          </a:p>
          <a:p>
            <a:pPr algn="just"/>
            <a:r>
              <a:rPr lang="en-US" dirty="0"/>
              <a:t>Among all these subsystems, the communication subsystem requires more energy on average than the other subsystems</a:t>
            </a:r>
          </a:p>
          <a:p>
            <a:pPr algn="just"/>
            <a:r>
              <a:rPr lang="en-US" dirty="0"/>
              <a:t>Most of </a:t>
            </a:r>
            <a:r>
              <a:rPr lang="en-US" dirty="0" err="1"/>
              <a:t>IoT</a:t>
            </a:r>
            <a:r>
              <a:rPr lang="en-US" dirty="0"/>
              <a:t> devices are battery driven, economical deployment and maintenance of these sensors is one of the challenge.</a:t>
            </a:r>
          </a:p>
          <a:p>
            <a:pPr algn="just"/>
            <a:r>
              <a:rPr lang="en-US" dirty="0"/>
              <a:t>Moreover, battery replacement is also important issue for sensors.</a:t>
            </a:r>
            <a:endParaRPr lang="en-IN" dirty="0"/>
          </a:p>
        </p:txBody>
      </p:sp>
    </p:spTree>
    <p:extLst>
      <p:ext uri="{BB962C8B-B14F-4D97-AF65-F5344CB8AC3E}">
        <p14:creationId xmlns:p14="http://schemas.microsoft.com/office/powerpoint/2010/main" val="5168423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Management</a:t>
            </a:r>
          </a:p>
        </p:txBody>
      </p:sp>
      <p:sp>
        <p:nvSpPr>
          <p:cNvPr id="3" name="Content Placeholder 2"/>
          <p:cNvSpPr>
            <a:spLocks noGrp="1"/>
          </p:cNvSpPr>
          <p:nvPr>
            <p:ph idx="1"/>
          </p:nvPr>
        </p:nvSpPr>
        <p:spPr/>
        <p:txBody>
          <a:bodyPr>
            <a:normAutofit fontScale="92500" lnSpcReduction="10000"/>
          </a:bodyPr>
          <a:lstStyle/>
          <a:p>
            <a:pPr algn="just"/>
            <a:r>
              <a:rPr lang="en-US" dirty="0"/>
              <a:t>Hence, low power consuming sensor designs or techniques are required for energy efficiency</a:t>
            </a:r>
          </a:p>
          <a:p>
            <a:pPr algn="just"/>
            <a:r>
              <a:rPr lang="en-US" dirty="0"/>
              <a:t>To solve this problem, we need to manage energy in </a:t>
            </a:r>
            <a:r>
              <a:rPr lang="en-US" dirty="0" err="1"/>
              <a:t>IoT</a:t>
            </a:r>
            <a:r>
              <a:rPr lang="en-US" dirty="0"/>
              <a:t> devices , energy management can be done via energy harvesting or energy conservation</a:t>
            </a:r>
          </a:p>
          <a:p>
            <a:pPr marL="514350" indent="-514350" algn="just">
              <a:buAutoNum type="arabicPeriod"/>
            </a:pPr>
            <a:r>
              <a:rPr lang="en-IN" dirty="0"/>
              <a:t>Energy Harvesting: </a:t>
            </a:r>
            <a:r>
              <a:rPr lang="en-US" dirty="0"/>
              <a:t>In this technique, ambient energy is scavenged from available energy in our surrounding like solar, wind, hydro, </a:t>
            </a:r>
            <a:r>
              <a:rPr lang="en-US" dirty="0" err="1"/>
              <a:t>etc</a:t>
            </a:r>
            <a:r>
              <a:rPr lang="en-US" dirty="0"/>
              <a:t> and converted into useable form.</a:t>
            </a:r>
          </a:p>
          <a:p>
            <a:pPr marL="514350" indent="-514350" algn="just">
              <a:buAutoNum type="arabicPeriod"/>
            </a:pPr>
            <a:r>
              <a:rPr lang="en-IN" dirty="0"/>
              <a:t>Energy Conservation:</a:t>
            </a:r>
            <a:r>
              <a:rPr lang="en-US" dirty="0"/>
              <a:t> Another technique is energy conservation which focus on the reduction of energy consumption in </a:t>
            </a:r>
            <a:r>
              <a:rPr lang="en-US" dirty="0" err="1"/>
              <a:t>IoT</a:t>
            </a:r>
            <a:r>
              <a:rPr lang="en-US" dirty="0"/>
              <a:t> devices. There are many schemes to conserve the energy like duty cycling, data reduction, </a:t>
            </a:r>
            <a:r>
              <a:rPr lang="en-IN" dirty="0"/>
              <a:t>etc.</a:t>
            </a:r>
          </a:p>
        </p:txBody>
      </p:sp>
    </p:spTree>
    <p:extLst>
      <p:ext uri="{BB962C8B-B14F-4D97-AF65-F5344CB8AC3E}">
        <p14:creationId xmlns:p14="http://schemas.microsoft.com/office/powerpoint/2010/main" val="17368013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pPr marL="0" indent="0">
              <a:buNone/>
            </a:pPr>
            <a:r>
              <a:rPr lang="en-IN" dirty="0"/>
              <a:t>Energy Harvesting:</a:t>
            </a:r>
          </a:p>
          <a:p>
            <a:r>
              <a:rPr lang="en-US" dirty="0"/>
              <a:t>Energy harvesting techniques are used to acquire energy from the renewable resources.</a:t>
            </a:r>
          </a:p>
          <a:p>
            <a:r>
              <a:rPr lang="en-US" dirty="0"/>
              <a:t>Energy harvesting device transfer the energy into electrical energy for the use.</a:t>
            </a:r>
          </a:p>
          <a:p>
            <a:endParaRPr lang="en-IN" dirty="0"/>
          </a:p>
        </p:txBody>
      </p:sp>
      <p:pic>
        <p:nvPicPr>
          <p:cNvPr id="4" name="Picture 3"/>
          <p:cNvPicPr>
            <a:picLocks noChangeAspect="1"/>
          </p:cNvPicPr>
          <p:nvPr/>
        </p:nvPicPr>
        <p:blipFill>
          <a:blip r:embed="rId2"/>
          <a:stretch>
            <a:fillRect/>
          </a:stretch>
        </p:blipFill>
        <p:spPr>
          <a:xfrm>
            <a:off x="838200" y="4001294"/>
            <a:ext cx="8452449" cy="2486435"/>
          </a:xfrm>
          <a:prstGeom prst="rect">
            <a:avLst/>
          </a:prstGeom>
        </p:spPr>
      </p:pic>
    </p:spTree>
    <p:extLst>
      <p:ext uri="{BB962C8B-B14F-4D97-AF65-F5344CB8AC3E}">
        <p14:creationId xmlns:p14="http://schemas.microsoft.com/office/powerpoint/2010/main" val="19014245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gn="just"/>
            <a:r>
              <a:rPr lang="en-US" dirty="0"/>
              <a:t>The component of an energy harvesting system is:</a:t>
            </a:r>
          </a:p>
          <a:p>
            <a:pPr marL="457200" lvl="1" indent="0" algn="just">
              <a:buNone/>
            </a:pPr>
            <a:r>
              <a:rPr lang="en-IN" dirty="0"/>
              <a:t>1. Energy Source:</a:t>
            </a:r>
          </a:p>
          <a:p>
            <a:pPr marL="457200" lvl="1" indent="0" algn="just">
              <a:buNone/>
            </a:pPr>
            <a:r>
              <a:rPr lang="en-IN" dirty="0"/>
              <a:t>2. Energy Collecting Module:</a:t>
            </a:r>
            <a:r>
              <a:rPr lang="en-US" dirty="0"/>
              <a:t> This module obtains the energy from the surrounding and converts it into useable form</a:t>
            </a:r>
          </a:p>
          <a:p>
            <a:pPr marL="457200" lvl="1" indent="0" algn="just">
              <a:buNone/>
            </a:pPr>
            <a:r>
              <a:rPr lang="en-IN" sz="2000" dirty="0"/>
              <a:t>	a. Sensing Module: solar panel</a:t>
            </a:r>
          </a:p>
          <a:p>
            <a:pPr marL="914400" lvl="2" indent="0" algn="just">
              <a:buNone/>
            </a:pPr>
            <a:r>
              <a:rPr lang="en-IN" dirty="0"/>
              <a:t>b. Controlling Circuit:</a:t>
            </a:r>
            <a:r>
              <a:rPr lang="en-US" dirty="0"/>
              <a:t> After harvesting the energy, it needs to be converted into electricity (</a:t>
            </a:r>
            <a:r>
              <a:rPr lang="en-IN" dirty="0"/>
              <a:t>Oscillator and rectifier circuits )</a:t>
            </a:r>
            <a:r>
              <a:rPr lang="en-US" dirty="0"/>
              <a:t>before use.</a:t>
            </a:r>
            <a:r>
              <a:rPr lang="en-IN" dirty="0"/>
              <a:t> </a:t>
            </a:r>
            <a:r>
              <a:rPr lang="en-US" dirty="0"/>
              <a:t>After this, electrical power need to be regulated by the internal circuitry.</a:t>
            </a:r>
          </a:p>
          <a:p>
            <a:pPr marL="457200" lvl="1" indent="0" algn="just">
              <a:buNone/>
            </a:pPr>
            <a:r>
              <a:rPr lang="en-IN" dirty="0"/>
              <a:t>3. Storage Device: </a:t>
            </a:r>
            <a:r>
              <a:rPr lang="en-US" dirty="0"/>
              <a:t>This power can be delivered to load directly or via storage device. Examples: </a:t>
            </a:r>
            <a:r>
              <a:rPr lang="en-US" dirty="0">
                <a:solidFill>
                  <a:srgbClr val="FF0000"/>
                </a:solidFill>
              </a:rPr>
              <a:t>Pumped Hydroelectric Energy Storage </a:t>
            </a:r>
            <a:r>
              <a:rPr lang="en-US" dirty="0"/>
              <a:t>(PHES</a:t>
            </a:r>
            <a:r>
              <a:rPr lang="en-US" dirty="0">
                <a:solidFill>
                  <a:srgbClr val="FF0000"/>
                </a:solidFill>
              </a:rPr>
              <a:t>), Battery Energy Storage (BES)</a:t>
            </a:r>
            <a:r>
              <a:rPr lang="en-US" dirty="0"/>
              <a:t>, etc.</a:t>
            </a:r>
            <a:r>
              <a:rPr lang="en-IN" dirty="0"/>
              <a:t>	</a:t>
            </a:r>
          </a:p>
          <a:p>
            <a:pPr marL="457200" lvl="1" indent="0" algn="just">
              <a:buNone/>
            </a:pPr>
            <a:r>
              <a:rPr lang="en-IN" dirty="0"/>
              <a:t>4. Load.</a:t>
            </a:r>
            <a:endParaRPr lang="en-US" dirty="0"/>
          </a:p>
        </p:txBody>
      </p:sp>
    </p:spTree>
    <p:extLst>
      <p:ext uri="{BB962C8B-B14F-4D97-AF65-F5344CB8AC3E}">
        <p14:creationId xmlns:p14="http://schemas.microsoft.com/office/powerpoint/2010/main" val="1211035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a:t>
            </a:r>
            <a:r>
              <a:rPr lang="en-US" dirty="0" err="1"/>
              <a:t>IoT</a:t>
            </a:r>
            <a:endParaRPr lang="en-IN" dirty="0"/>
          </a:p>
        </p:txBody>
      </p:sp>
      <p:sp>
        <p:nvSpPr>
          <p:cNvPr id="3" name="Content Placeholder 2"/>
          <p:cNvSpPr>
            <a:spLocks noGrp="1"/>
          </p:cNvSpPr>
          <p:nvPr>
            <p:ph idx="1"/>
          </p:nvPr>
        </p:nvSpPr>
        <p:spPr/>
        <p:txBody>
          <a:bodyPr/>
          <a:lstStyle/>
          <a:p>
            <a:pPr algn="just"/>
            <a:r>
              <a:rPr lang="en-US" dirty="0"/>
              <a:t>“</a:t>
            </a:r>
            <a:r>
              <a:rPr lang="en-US" dirty="0" err="1"/>
              <a:t>IoT</a:t>
            </a:r>
            <a:r>
              <a:rPr lang="en-US" dirty="0"/>
              <a:t> is an interaction between the digital and physical worlds using an abundance of actuators and sensors”.</a:t>
            </a:r>
          </a:p>
          <a:p>
            <a:pPr algn="just"/>
            <a:r>
              <a:rPr lang="en-US" dirty="0"/>
              <a:t>“</a:t>
            </a:r>
            <a:r>
              <a:rPr lang="en-US" dirty="0" err="1"/>
              <a:t>IoT</a:t>
            </a:r>
            <a:r>
              <a:rPr lang="en-US" dirty="0"/>
              <a:t> can be defined as embedding computing and networking capabilities in various types of object”.</a:t>
            </a:r>
            <a:endParaRPr lang="en-IN" dirty="0"/>
          </a:p>
        </p:txBody>
      </p:sp>
    </p:spTree>
    <p:extLst>
      <p:ext uri="{BB962C8B-B14F-4D97-AF65-F5344CB8AC3E}">
        <p14:creationId xmlns:p14="http://schemas.microsoft.com/office/powerpoint/2010/main" val="18241009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Ambient Energy</a:t>
            </a:r>
            <a:endParaRPr lang="en-IN" dirty="0"/>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914401" y="1406106"/>
            <a:ext cx="7375584" cy="5451894"/>
          </a:xfrm>
          <a:prstGeom prst="rect">
            <a:avLst/>
          </a:prstGeom>
        </p:spPr>
      </p:pic>
      <p:sp>
        <p:nvSpPr>
          <p:cNvPr id="5" name="Rectangle 4"/>
          <p:cNvSpPr/>
          <p:nvPr/>
        </p:nvSpPr>
        <p:spPr>
          <a:xfrm>
            <a:off x="7927676" y="1996559"/>
            <a:ext cx="2113140" cy="1200329"/>
          </a:xfrm>
          <a:prstGeom prst="rect">
            <a:avLst/>
          </a:prstGeom>
        </p:spPr>
        <p:txBody>
          <a:bodyPr wrap="square">
            <a:spAutoFit/>
          </a:bodyPr>
          <a:lstStyle/>
          <a:p>
            <a:r>
              <a:rPr lang="en-US" dirty="0"/>
              <a:t>Ambient energy is the base of the energy harvesting concept.</a:t>
            </a:r>
            <a:endParaRPr lang="en-IN" dirty="0"/>
          </a:p>
        </p:txBody>
      </p:sp>
    </p:spTree>
    <p:extLst>
      <p:ext uri="{BB962C8B-B14F-4D97-AF65-F5344CB8AC3E}">
        <p14:creationId xmlns:p14="http://schemas.microsoft.com/office/powerpoint/2010/main" val="2598782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harvesting systems</a:t>
            </a:r>
          </a:p>
        </p:txBody>
      </p:sp>
      <p:pic>
        <p:nvPicPr>
          <p:cNvPr id="4" name="Content Placeholder 3"/>
          <p:cNvPicPr>
            <a:picLocks noGrp="1" noChangeAspect="1"/>
          </p:cNvPicPr>
          <p:nvPr>
            <p:ph idx="1"/>
          </p:nvPr>
        </p:nvPicPr>
        <p:blipFill>
          <a:blip r:embed="rId2"/>
          <a:stretch>
            <a:fillRect/>
          </a:stretch>
        </p:blipFill>
        <p:spPr>
          <a:xfrm>
            <a:off x="2633133" y="1825625"/>
            <a:ext cx="5812703" cy="4351338"/>
          </a:xfrm>
          <a:prstGeom prst="rect">
            <a:avLst/>
          </a:prstGeom>
        </p:spPr>
      </p:pic>
    </p:spTree>
    <p:extLst>
      <p:ext uri="{BB962C8B-B14F-4D97-AF65-F5344CB8AC3E}">
        <p14:creationId xmlns:p14="http://schemas.microsoft.com/office/powerpoint/2010/main" val="23533922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harvesting systems</a:t>
            </a:r>
          </a:p>
        </p:txBody>
      </p:sp>
      <p:sp>
        <p:nvSpPr>
          <p:cNvPr id="3" name="Content Placeholder 2"/>
          <p:cNvSpPr>
            <a:spLocks noGrp="1"/>
          </p:cNvSpPr>
          <p:nvPr>
            <p:ph idx="1"/>
          </p:nvPr>
        </p:nvSpPr>
        <p:spPr/>
        <p:txBody>
          <a:bodyPr>
            <a:normAutofit fontScale="92500" lnSpcReduction="20000"/>
          </a:bodyPr>
          <a:lstStyle/>
          <a:p>
            <a:r>
              <a:rPr lang="en-IN" dirty="0"/>
              <a:t>Solar Energy Harvesting</a:t>
            </a:r>
          </a:p>
          <a:p>
            <a:pPr lvl="1" algn="just"/>
            <a:r>
              <a:rPr lang="en-US" dirty="0"/>
              <a:t>The solar energy harvesting system is the most commonly used method because of the easy accessibility of solar energy.</a:t>
            </a:r>
          </a:p>
          <a:p>
            <a:pPr lvl="1" algn="just"/>
            <a:r>
              <a:rPr lang="en-US" dirty="0"/>
              <a:t>Normally, the </a:t>
            </a:r>
            <a:r>
              <a:rPr lang="en-US" dirty="0">
                <a:solidFill>
                  <a:srgbClr val="FF0000"/>
                </a:solidFill>
              </a:rPr>
              <a:t>semiconductor diode based photovoltaic cells </a:t>
            </a:r>
            <a:r>
              <a:rPr lang="en-US" dirty="0"/>
              <a:t>are used to convert light energy or solar energy into electrical energy; sometimes infrared or ultraviolet rays are also used for conversion. 	</a:t>
            </a:r>
          </a:p>
          <a:p>
            <a:pPr lvl="1" algn="just"/>
            <a:r>
              <a:rPr lang="en-US" dirty="0"/>
              <a:t>By connecting several photovoltaic cells in a </a:t>
            </a:r>
            <a:r>
              <a:rPr lang="en-US" dirty="0">
                <a:solidFill>
                  <a:srgbClr val="FF0000"/>
                </a:solidFill>
              </a:rPr>
              <a:t>series and parallel </a:t>
            </a:r>
            <a:r>
              <a:rPr lang="en-US" dirty="0"/>
              <a:t>configuration, the high efficiency solar panels can be constructed. But the main drawback of this source of energy is the </a:t>
            </a:r>
            <a:r>
              <a:rPr lang="en-US" dirty="0">
                <a:solidFill>
                  <a:srgbClr val="FF0000"/>
                </a:solidFill>
              </a:rPr>
              <a:t>limited availability </a:t>
            </a:r>
            <a:r>
              <a:rPr lang="en-US" dirty="0"/>
              <a:t>of sun in the daytime only. </a:t>
            </a:r>
          </a:p>
          <a:p>
            <a:pPr lvl="1" algn="just"/>
            <a:r>
              <a:rPr lang="en-US" dirty="0"/>
              <a:t>On an average, the sun is available for four to eight hours and based on the principle of photovoltaic effect the sun radiations can be </a:t>
            </a:r>
          </a:p>
          <a:p>
            <a:pPr marL="457200" lvl="1" indent="0" algn="just">
              <a:buNone/>
            </a:pPr>
            <a:r>
              <a:rPr lang="en-US" dirty="0"/>
              <a:t>converted into useable power. </a:t>
            </a:r>
          </a:p>
          <a:p>
            <a:pPr lvl="1" algn="just"/>
            <a:r>
              <a:rPr lang="en-US" dirty="0"/>
              <a:t>The other demerits of solar harvesting system </a:t>
            </a:r>
          </a:p>
          <a:p>
            <a:pPr marL="457200" lvl="1" indent="0" algn="just">
              <a:buNone/>
            </a:pPr>
            <a:r>
              <a:rPr lang="en-US" dirty="0"/>
              <a:t>are </a:t>
            </a:r>
            <a:r>
              <a:rPr lang="en-US" dirty="0">
                <a:solidFill>
                  <a:srgbClr val="FF0000"/>
                </a:solidFill>
              </a:rPr>
              <a:t>high installation and operating cost, </a:t>
            </a:r>
          </a:p>
          <a:p>
            <a:pPr marL="457200" lvl="1" indent="0" algn="just">
              <a:buNone/>
            </a:pPr>
            <a:r>
              <a:rPr lang="en-US" dirty="0">
                <a:solidFill>
                  <a:srgbClr val="FF0000"/>
                </a:solidFill>
              </a:rPr>
              <a:t>low output efficiency, and bulkier panels</a:t>
            </a:r>
            <a:r>
              <a:rPr lang="en-US" dirty="0"/>
              <a:t>.</a:t>
            </a:r>
            <a:endParaRPr lang="en-IN" dirty="0"/>
          </a:p>
        </p:txBody>
      </p:sp>
      <p:pic>
        <p:nvPicPr>
          <p:cNvPr id="4" name="Picture 3"/>
          <p:cNvPicPr>
            <a:picLocks noChangeAspect="1"/>
          </p:cNvPicPr>
          <p:nvPr/>
        </p:nvPicPr>
        <p:blipFill>
          <a:blip r:embed="rId2"/>
          <a:stretch>
            <a:fillRect/>
          </a:stretch>
        </p:blipFill>
        <p:spPr>
          <a:xfrm>
            <a:off x="7124853" y="4594860"/>
            <a:ext cx="4143183" cy="2097881"/>
          </a:xfrm>
          <a:prstGeom prst="rect">
            <a:avLst/>
          </a:prstGeom>
        </p:spPr>
      </p:pic>
    </p:spTree>
    <p:extLst>
      <p:ext uri="{BB962C8B-B14F-4D97-AF65-F5344CB8AC3E}">
        <p14:creationId xmlns:p14="http://schemas.microsoft.com/office/powerpoint/2010/main" val="30361102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harvesting systems</a:t>
            </a:r>
          </a:p>
        </p:txBody>
      </p:sp>
      <p:sp>
        <p:nvSpPr>
          <p:cNvPr id="3" name="Content Placeholder 2"/>
          <p:cNvSpPr>
            <a:spLocks noGrp="1"/>
          </p:cNvSpPr>
          <p:nvPr>
            <p:ph idx="1"/>
          </p:nvPr>
        </p:nvSpPr>
        <p:spPr/>
        <p:txBody>
          <a:bodyPr>
            <a:normAutofit lnSpcReduction="10000"/>
          </a:bodyPr>
          <a:lstStyle/>
          <a:p>
            <a:r>
              <a:rPr lang="en-IN" dirty="0"/>
              <a:t>Thermal Energy Harvesting</a:t>
            </a:r>
          </a:p>
          <a:p>
            <a:pPr lvl="1" algn="just"/>
            <a:r>
              <a:rPr lang="en-US" dirty="0"/>
              <a:t>Thermal energy can be directly converted into electrical energy through the principle of the </a:t>
            </a:r>
            <a:r>
              <a:rPr lang="en-US" dirty="0" err="1">
                <a:solidFill>
                  <a:srgbClr val="FF0000"/>
                </a:solidFill>
              </a:rPr>
              <a:t>Seebeck</a:t>
            </a:r>
            <a:r>
              <a:rPr lang="en-US" dirty="0">
                <a:solidFill>
                  <a:srgbClr val="FF0000"/>
                </a:solidFill>
              </a:rPr>
              <a:t> effect or </a:t>
            </a:r>
            <a:r>
              <a:rPr lang="en-IN" dirty="0">
                <a:solidFill>
                  <a:srgbClr val="FF0000"/>
                </a:solidFill>
              </a:rPr>
              <a:t>Thomson effect</a:t>
            </a:r>
            <a:r>
              <a:rPr lang="en-US" dirty="0"/>
              <a:t>. Another type, popularly known as </a:t>
            </a:r>
            <a:r>
              <a:rPr lang="en-US" dirty="0" err="1">
                <a:solidFill>
                  <a:srgbClr val="FF0000"/>
                </a:solidFill>
              </a:rPr>
              <a:t>Peltier</a:t>
            </a:r>
            <a:r>
              <a:rPr lang="en-US" dirty="0">
                <a:solidFill>
                  <a:srgbClr val="FF0000"/>
                </a:solidFill>
              </a:rPr>
              <a:t> effect</a:t>
            </a:r>
            <a:r>
              <a:rPr lang="en-US" dirty="0"/>
              <a:t>.</a:t>
            </a:r>
          </a:p>
          <a:p>
            <a:pPr lvl="1" algn="just"/>
            <a:r>
              <a:rPr lang="en-US" dirty="0"/>
              <a:t>In the </a:t>
            </a:r>
            <a:r>
              <a:rPr lang="en-US" dirty="0" err="1"/>
              <a:t>Seebeck</a:t>
            </a:r>
            <a:r>
              <a:rPr lang="en-US" dirty="0"/>
              <a:t> effect or Thomson effect, the electrons from the heated conductor flow towards the cooler conductor and if the two pairs of metals are directly connected through some electrical circuit the voltage generated can be consumed directly</a:t>
            </a:r>
          </a:p>
          <a:p>
            <a:pPr lvl="1" algn="just"/>
            <a:r>
              <a:rPr lang="en-US" dirty="0"/>
              <a:t>The direct current (DC) voltage generated by this system will be very small (in microvolts) and to increase the magnitude of generated voltage, an </a:t>
            </a:r>
            <a:r>
              <a:rPr lang="en-US" dirty="0">
                <a:solidFill>
                  <a:srgbClr val="FF0000"/>
                </a:solidFill>
              </a:rPr>
              <a:t>array </a:t>
            </a:r>
            <a:r>
              <a:rPr lang="en-US" dirty="0"/>
              <a:t>can be used. These devices are called as </a:t>
            </a:r>
            <a:r>
              <a:rPr lang="en-US" dirty="0">
                <a:solidFill>
                  <a:srgbClr val="FF0000"/>
                </a:solidFill>
              </a:rPr>
              <a:t>thermoelectric</a:t>
            </a:r>
            <a:r>
              <a:rPr lang="en-US" dirty="0"/>
              <a:t> devices</a:t>
            </a:r>
          </a:p>
          <a:p>
            <a:pPr lvl="1" algn="just"/>
            <a:r>
              <a:rPr lang="en-US" dirty="0"/>
              <a:t>Unlike solar energy, thermal energy is available all the time but it needs a </a:t>
            </a:r>
            <a:r>
              <a:rPr lang="en-US" dirty="0">
                <a:solidFill>
                  <a:srgbClr val="FF0000"/>
                </a:solidFill>
              </a:rPr>
              <a:t>large area and the power produced is low</a:t>
            </a:r>
            <a:r>
              <a:rPr lang="en-US" dirty="0"/>
              <a:t>.</a:t>
            </a:r>
          </a:p>
          <a:p>
            <a:pPr lvl="1" algn="just"/>
            <a:endParaRPr lang="en-US" dirty="0"/>
          </a:p>
          <a:p>
            <a:pPr lvl="1" algn="just"/>
            <a:endParaRPr lang="en-IN" dirty="0"/>
          </a:p>
        </p:txBody>
      </p:sp>
    </p:spTree>
    <p:extLst>
      <p:ext uri="{BB962C8B-B14F-4D97-AF65-F5344CB8AC3E}">
        <p14:creationId xmlns:p14="http://schemas.microsoft.com/office/powerpoint/2010/main" val="27575469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harvesting systems</a:t>
            </a:r>
          </a:p>
        </p:txBody>
      </p:sp>
      <p:sp>
        <p:nvSpPr>
          <p:cNvPr id="3" name="Content Placeholder 2"/>
          <p:cNvSpPr>
            <a:spLocks noGrp="1"/>
          </p:cNvSpPr>
          <p:nvPr>
            <p:ph idx="1"/>
          </p:nvPr>
        </p:nvSpPr>
        <p:spPr/>
        <p:txBody>
          <a:bodyPr/>
          <a:lstStyle/>
          <a:p>
            <a:r>
              <a:rPr lang="en-IN" dirty="0"/>
              <a:t>Vibrational Energy Harvesting</a:t>
            </a:r>
          </a:p>
        </p:txBody>
      </p:sp>
      <p:sp>
        <p:nvSpPr>
          <p:cNvPr id="5" name="Rectangle 4"/>
          <p:cNvSpPr/>
          <p:nvPr/>
        </p:nvSpPr>
        <p:spPr>
          <a:xfrm>
            <a:off x="838200" y="2397515"/>
            <a:ext cx="3640347" cy="3785652"/>
          </a:xfrm>
          <a:prstGeom prst="rect">
            <a:avLst/>
          </a:prstGeom>
        </p:spPr>
        <p:txBody>
          <a:bodyPr wrap="square">
            <a:spAutoFit/>
          </a:bodyPr>
          <a:lstStyle/>
          <a:p>
            <a:pPr lvl="1" algn="just"/>
            <a:r>
              <a:rPr lang="en-US" sz="2400" dirty="0"/>
              <a:t>This method converts </a:t>
            </a:r>
            <a:r>
              <a:rPr lang="en-US" sz="2400" dirty="0">
                <a:solidFill>
                  <a:srgbClr val="FF0000"/>
                </a:solidFill>
              </a:rPr>
              <a:t>mechanical energy into electrical energy </a:t>
            </a:r>
            <a:r>
              <a:rPr lang="en-US" sz="2400" dirty="0"/>
              <a:t>by means of applying stress. push, or squeeze and the mechanical strains may be of any type either </a:t>
            </a:r>
            <a:r>
              <a:rPr lang="en-US" sz="2400" dirty="0">
                <a:solidFill>
                  <a:srgbClr val="FF0000"/>
                </a:solidFill>
              </a:rPr>
              <a:t>vibration</a:t>
            </a:r>
            <a:r>
              <a:rPr lang="en-US" sz="2400" dirty="0"/>
              <a:t> or any </a:t>
            </a:r>
            <a:r>
              <a:rPr lang="en-US" sz="2400" dirty="0">
                <a:solidFill>
                  <a:srgbClr val="FF0000"/>
                </a:solidFill>
              </a:rPr>
              <a:t>deformation</a:t>
            </a:r>
            <a:r>
              <a:rPr lang="en-US" sz="2400" dirty="0"/>
              <a:t> of material.</a:t>
            </a:r>
            <a:endParaRPr lang="en-IN" sz="2400" dirty="0"/>
          </a:p>
        </p:txBody>
      </p:sp>
      <p:pic>
        <p:nvPicPr>
          <p:cNvPr id="6" name="Picture 5"/>
          <p:cNvPicPr>
            <a:picLocks noChangeAspect="1"/>
          </p:cNvPicPr>
          <p:nvPr/>
        </p:nvPicPr>
        <p:blipFill>
          <a:blip r:embed="rId2"/>
          <a:stretch>
            <a:fillRect/>
          </a:stretch>
        </p:blipFill>
        <p:spPr>
          <a:xfrm>
            <a:off x="4748670" y="2182483"/>
            <a:ext cx="6605130" cy="3158975"/>
          </a:xfrm>
          <a:prstGeom prst="rect">
            <a:avLst/>
          </a:prstGeom>
        </p:spPr>
      </p:pic>
    </p:spTree>
    <p:extLst>
      <p:ext uri="{BB962C8B-B14F-4D97-AF65-F5344CB8AC3E}">
        <p14:creationId xmlns:p14="http://schemas.microsoft.com/office/powerpoint/2010/main" val="13828796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harvesting systems</a:t>
            </a:r>
          </a:p>
        </p:txBody>
      </p:sp>
      <p:sp>
        <p:nvSpPr>
          <p:cNvPr id="3" name="Content Placeholder 2"/>
          <p:cNvSpPr>
            <a:spLocks noGrp="1"/>
          </p:cNvSpPr>
          <p:nvPr>
            <p:ph idx="1"/>
          </p:nvPr>
        </p:nvSpPr>
        <p:spPr/>
        <p:txBody>
          <a:bodyPr/>
          <a:lstStyle/>
          <a:p>
            <a:pPr algn="just"/>
            <a:r>
              <a:rPr lang="en-US" dirty="0"/>
              <a:t>Two metal plates are used at the upper and lower side of the </a:t>
            </a:r>
            <a:r>
              <a:rPr lang="en-US" dirty="0" err="1">
                <a:solidFill>
                  <a:srgbClr val="FF0000"/>
                </a:solidFill>
              </a:rPr>
              <a:t>piezoceramic</a:t>
            </a:r>
            <a:r>
              <a:rPr lang="en-US" dirty="0"/>
              <a:t> material also known as </a:t>
            </a:r>
            <a:r>
              <a:rPr lang="en-US" dirty="0">
                <a:solidFill>
                  <a:srgbClr val="FF0000"/>
                </a:solidFill>
              </a:rPr>
              <a:t>crystal</a:t>
            </a:r>
            <a:r>
              <a:rPr lang="en-US" dirty="0"/>
              <a:t> and as the mechanical stress is applied across the material, the positive and negative charges are produced on the metal plates which are responsible for the generation of electric charge.</a:t>
            </a:r>
          </a:p>
          <a:p>
            <a:pPr algn="just"/>
            <a:r>
              <a:rPr lang="en-US" dirty="0"/>
              <a:t>The vibrational energy harvesting systems are </a:t>
            </a:r>
            <a:r>
              <a:rPr lang="en-US" dirty="0">
                <a:solidFill>
                  <a:srgbClr val="FF0000"/>
                </a:solidFill>
              </a:rPr>
              <a:t>light in weight </a:t>
            </a:r>
            <a:r>
              <a:rPr lang="en-US" dirty="0"/>
              <a:t>but they require a </a:t>
            </a:r>
            <a:r>
              <a:rPr lang="en-US" dirty="0">
                <a:solidFill>
                  <a:srgbClr val="FF0000"/>
                </a:solidFill>
              </a:rPr>
              <a:t>large area </a:t>
            </a:r>
            <a:r>
              <a:rPr lang="en-US" dirty="0"/>
              <a:t>for their operation and also the produced </a:t>
            </a:r>
            <a:r>
              <a:rPr lang="en-US" dirty="0">
                <a:solidFill>
                  <a:srgbClr val="FF0000"/>
                </a:solidFill>
              </a:rPr>
              <a:t>output is not fixed</a:t>
            </a:r>
            <a:r>
              <a:rPr lang="en-US" dirty="0"/>
              <a:t>. 	</a:t>
            </a:r>
            <a:endParaRPr lang="en-IN" dirty="0"/>
          </a:p>
        </p:txBody>
      </p:sp>
    </p:spTree>
    <p:extLst>
      <p:ext uri="{BB962C8B-B14F-4D97-AF65-F5344CB8AC3E}">
        <p14:creationId xmlns:p14="http://schemas.microsoft.com/office/powerpoint/2010/main" val="34553007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harvesting systems</a:t>
            </a:r>
          </a:p>
        </p:txBody>
      </p:sp>
      <p:sp>
        <p:nvSpPr>
          <p:cNvPr id="3" name="Content Placeholder 2"/>
          <p:cNvSpPr>
            <a:spLocks noGrp="1"/>
          </p:cNvSpPr>
          <p:nvPr>
            <p:ph idx="1"/>
          </p:nvPr>
        </p:nvSpPr>
        <p:spPr>
          <a:xfrm>
            <a:off x="838200" y="1825625"/>
            <a:ext cx="10515600" cy="4605562"/>
          </a:xfrm>
        </p:spPr>
        <p:txBody>
          <a:bodyPr/>
          <a:lstStyle/>
          <a:p>
            <a:r>
              <a:rPr lang="en-IN" dirty="0"/>
              <a:t>Electrostatic Energy Harvesting</a:t>
            </a:r>
          </a:p>
        </p:txBody>
      </p:sp>
      <p:pic>
        <p:nvPicPr>
          <p:cNvPr id="4" name="Picture 3"/>
          <p:cNvPicPr>
            <a:picLocks noChangeAspect="1"/>
          </p:cNvPicPr>
          <p:nvPr/>
        </p:nvPicPr>
        <p:blipFill>
          <a:blip r:embed="rId2"/>
          <a:stretch>
            <a:fillRect/>
          </a:stretch>
        </p:blipFill>
        <p:spPr>
          <a:xfrm>
            <a:off x="5400134" y="2596552"/>
            <a:ext cx="5765321" cy="2286000"/>
          </a:xfrm>
          <a:prstGeom prst="rect">
            <a:avLst/>
          </a:prstGeom>
        </p:spPr>
      </p:pic>
      <p:sp>
        <p:nvSpPr>
          <p:cNvPr id="5" name="Rectangle 4"/>
          <p:cNvSpPr/>
          <p:nvPr/>
        </p:nvSpPr>
        <p:spPr>
          <a:xfrm>
            <a:off x="838200" y="2337759"/>
            <a:ext cx="3922143" cy="4093428"/>
          </a:xfrm>
          <a:prstGeom prst="rect">
            <a:avLst/>
          </a:prstGeom>
        </p:spPr>
        <p:txBody>
          <a:bodyPr wrap="square">
            <a:spAutoFit/>
          </a:bodyPr>
          <a:lstStyle/>
          <a:p>
            <a:pPr marL="285750" indent="-285750" algn="just">
              <a:buFont typeface="Arial" panose="020B0604020202020204" pitchFamily="34" charset="0"/>
              <a:buChar char="•"/>
            </a:pPr>
            <a:r>
              <a:rPr lang="en-US" sz="2000" dirty="0"/>
              <a:t>The electrostatic converters are mainly consisting of an energy transfer circuit and variable capacitors. </a:t>
            </a:r>
          </a:p>
          <a:p>
            <a:pPr marL="285750" indent="-285750" algn="just">
              <a:buFont typeface="Arial" panose="020B0604020202020204" pitchFamily="34" charset="0"/>
              <a:buChar char="•"/>
            </a:pPr>
            <a:r>
              <a:rPr lang="en-US" sz="2000" dirty="0"/>
              <a:t>The two plates of the variable capacitor are kept at some </a:t>
            </a:r>
            <a:r>
              <a:rPr lang="en-US" sz="2000" dirty="0">
                <a:solidFill>
                  <a:srgbClr val="FF0000"/>
                </a:solidFill>
              </a:rPr>
              <a:t>distance </a:t>
            </a:r>
            <a:r>
              <a:rPr lang="en-US" sz="2000" dirty="0"/>
              <a:t>and mechanical stress is applied at </a:t>
            </a:r>
            <a:r>
              <a:rPr lang="en-US" sz="2000" dirty="0">
                <a:solidFill>
                  <a:srgbClr val="FF0000"/>
                </a:solidFill>
              </a:rPr>
              <a:t>one end of the capacitor plate</a:t>
            </a:r>
            <a:r>
              <a:rPr lang="en-US" sz="2000" dirty="0"/>
              <a:t>, which changes the value of the capacitor and this variation in capacitance value results in the change in voltage or current.</a:t>
            </a:r>
            <a:endParaRPr lang="en-IN" sz="2000" dirty="0"/>
          </a:p>
        </p:txBody>
      </p:sp>
    </p:spTree>
    <p:extLst>
      <p:ext uri="{BB962C8B-B14F-4D97-AF65-F5344CB8AC3E}">
        <p14:creationId xmlns:p14="http://schemas.microsoft.com/office/powerpoint/2010/main" val="34470063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harvesting systems</a:t>
            </a:r>
          </a:p>
        </p:txBody>
      </p:sp>
      <p:sp>
        <p:nvSpPr>
          <p:cNvPr id="3" name="Content Placeholder 2"/>
          <p:cNvSpPr>
            <a:spLocks noGrp="1"/>
          </p:cNvSpPr>
          <p:nvPr>
            <p:ph idx="1"/>
          </p:nvPr>
        </p:nvSpPr>
        <p:spPr/>
        <p:txBody>
          <a:bodyPr/>
          <a:lstStyle/>
          <a:p>
            <a:r>
              <a:rPr lang="en-US" dirty="0"/>
              <a:t>The output from the energy transfer circuit can be </a:t>
            </a:r>
            <a:r>
              <a:rPr lang="en-US" dirty="0">
                <a:solidFill>
                  <a:srgbClr val="FF0000"/>
                </a:solidFill>
              </a:rPr>
              <a:t>utilized directly </a:t>
            </a:r>
            <a:r>
              <a:rPr lang="en-US" dirty="0"/>
              <a:t>by a </a:t>
            </a:r>
            <a:r>
              <a:rPr lang="en-US" dirty="0">
                <a:solidFill>
                  <a:srgbClr val="FF0000"/>
                </a:solidFill>
              </a:rPr>
              <a:t>load resistor </a:t>
            </a:r>
            <a:r>
              <a:rPr lang="en-US" dirty="0"/>
              <a:t>or it can be stored in the form of </a:t>
            </a:r>
            <a:r>
              <a:rPr lang="en-US" dirty="0">
                <a:solidFill>
                  <a:srgbClr val="FF0000"/>
                </a:solidFill>
              </a:rPr>
              <a:t>chemical energy </a:t>
            </a:r>
            <a:r>
              <a:rPr lang="en-US" dirty="0"/>
              <a:t>also</a:t>
            </a:r>
          </a:p>
          <a:p>
            <a:r>
              <a:rPr lang="en-US" dirty="0"/>
              <a:t>simple, compact, easy to design and integrate with microelectronics, compatible with micro electromechanical (MEMS) systems but the only limitation is the </a:t>
            </a:r>
            <a:r>
              <a:rPr lang="en-US" dirty="0">
                <a:solidFill>
                  <a:srgbClr val="FF0000"/>
                </a:solidFill>
              </a:rPr>
              <a:t>small quantity of power </a:t>
            </a:r>
            <a:r>
              <a:rPr lang="en-US" dirty="0"/>
              <a:t>generated.</a:t>
            </a:r>
            <a:endParaRPr lang="en-IN" dirty="0"/>
          </a:p>
        </p:txBody>
      </p:sp>
    </p:spTree>
    <p:extLst>
      <p:ext uri="{BB962C8B-B14F-4D97-AF65-F5344CB8AC3E}">
        <p14:creationId xmlns:p14="http://schemas.microsoft.com/office/powerpoint/2010/main" val="25322496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harvesting systems</a:t>
            </a:r>
          </a:p>
        </p:txBody>
      </p:sp>
      <p:sp>
        <p:nvSpPr>
          <p:cNvPr id="3" name="Content Placeholder 2"/>
          <p:cNvSpPr>
            <a:spLocks noGrp="1"/>
          </p:cNvSpPr>
          <p:nvPr>
            <p:ph idx="1"/>
          </p:nvPr>
        </p:nvSpPr>
        <p:spPr/>
        <p:txBody>
          <a:bodyPr>
            <a:normAutofit/>
          </a:bodyPr>
          <a:lstStyle/>
          <a:p>
            <a:pPr algn="just"/>
            <a:r>
              <a:rPr lang="en-IN" dirty="0"/>
              <a:t>Wind Energy Harvesting</a:t>
            </a:r>
          </a:p>
          <a:p>
            <a:pPr lvl="1" algn="just"/>
            <a:r>
              <a:rPr lang="en-US" dirty="0"/>
              <a:t>The wind power can be harvested with the help of </a:t>
            </a:r>
            <a:r>
              <a:rPr lang="en-US" dirty="0">
                <a:solidFill>
                  <a:srgbClr val="FF0000"/>
                </a:solidFill>
              </a:rPr>
              <a:t>large wind turbines</a:t>
            </a:r>
            <a:r>
              <a:rPr lang="en-US" dirty="0"/>
              <a:t> by mechanical means and converted into electrical energy.</a:t>
            </a:r>
          </a:p>
          <a:p>
            <a:pPr lvl="1" algn="just"/>
            <a:r>
              <a:rPr lang="en-US" dirty="0"/>
              <a:t>Basically, two types of wind conversion, one is </a:t>
            </a:r>
            <a:r>
              <a:rPr lang="en-US" dirty="0">
                <a:solidFill>
                  <a:srgbClr val="FF0000"/>
                </a:solidFill>
              </a:rPr>
              <a:t>fixed speed</a:t>
            </a:r>
            <a:r>
              <a:rPr lang="en-US" dirty="0"/>
              <a:t> type and another is </a:t>
            </a:r>
            <a:r>
              <a:rPr lang="en-US" dirty="0">
                <a:solidFill>
                  <a:srgbClr val="FF0000"/>
                </a:solidFill>
              </a:rPr>
              <a:t>variable speed </a:t>
            </a:r>
            <a:r>
              <a:rPr lang="en-US" dirty="0"/>
              <a:t>type.</a:t>
            </a:r>
          </a:p>
          <a:p>
            <a:pPr lvl="1" algn="just"/>
            <a:r>
              <a:rPr lang="en-US" dirty="0"/>
              <a:t>The fixed speed system is </a:t>
            </a:r>
            <a:r>
              <a:rPr lang="en-US" dirty="0">
                <a:solidFill>
                  <a:srgbClr val="FF0000"/>
                </a:solidFill>
              </a:rPr>
              <a:t>directly connected to the grid</a:t>
            </a:r>
            <a:r>
              <a:rPr lang="en-US" dirty="0"/>
              <a:t> whereas the variable speed system works as an </a:t>
            </a:r>
            <a:r>
              <a:rPr lang="en-US" dirty="0">
                <a:solidFill>
                  <a:srgbClr val="FF0000"/>
                </a:solidFill>
              </a:rPr>
              <a:t>electronic interface</a:t>
            </a:r>
            <a:r>
              <a:rPr lang="en-US" dirty="0"/>
              <a:t>.</a:t>
            </a:r>
          </a:p>
          <a:p>
            <a:pPr lvl="1" algn="just"/>
            <a:r>
              <a:rPr lang="en-US" dirty="0"/>
              <a:t>The wind turbines are categorized </a:t>
            </a:r>
          </a:p>
          <a:p>
            <a:pPr marL="457200" lvl="1" indent="0" algn="just">
              <a:buNone/>
            </a:pPr>
            <a:r>
              <a:rPr lang="en-US" dirty="0"/>
              <a:t>as the </a:t>
            </a:r>
            <a:r>
              <a:rPr lang="en-US" dirty="0">
                <a:solidFill>
                  <a:srgbClr val="FF0000"/>
                </a:solidFill>
              </a:rPr>
              <a:t>vertical axis </a:t>
            </a:r>
            <a:r>
              <a:rPr lang="en-US" dirty="0"/>
              <a:t>and </a:t>
            </a:r>
            <a:r>
              <a:rPr lang="en-US" dirty="0">
                <a:solidFill>
                  <a:srgbClr val="FF0000"/>
                </a:solidFill>
              </a:rPr>
              <a:t>horizontal axis</a:t>
            </a:r>
            <a:r>
              <a:rPr lang="en-US" dirty="0"/>
              <a:t> type. </a:t>
            </a:r>
            <a:endParaRPr lang="en-IN" dirty="0"/>
          </a:p>
        </p:txBody>
      </p:sp>
      <p:pic>
        <p:nvPicPr>
          <p:cNvPr id="4" name="Picture 3"/>
          <p:cNvPicPr>
            <a:picLocks noChangeAspect="1"/>
          </p:cNvPicPr>
          <p:nvPr/>
        </p:nvPicPr>
        <p:blipFill>
          <a:blip r:embed="rId2"/>
          <a:stretch>
            <a:fillRect/>
          </a:stretch>
        </p:blipFill>
        <p:spPr>
          <a:xfrm>
            <a:off x="7718107" y="4139003"/>
            <a:ext cx="2439353" cy="2365619"/>
          </a:xfrm>
          <a:prstGeom prst="rect">
            <a:avLst/>
          </a:prstGeom>
        </p:spPr>
      </p:pic>
    </p:spTree>
    <p:extLst>
      <p:ext uri="{BB962C8B-B14F-4D97-AF65-F5344CB8AC3E}">
        <p14:creationId xmlns:p14="http://schemas.microsoft.com/office/powerpoint/2010/main" val="17185251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harvesting systems</a:t>
            </a:r>
          </a:p>
        </p:txBody>
      </p:sp>
      <p:sp>
        <p:nvSpPr>
          <p:cNvPr id="3" name="Content Placeholder 2"/>
          <p:cNvSpPr>
            <a:spLocks noGrp="1"/>
          </p:cNvSpPr>
          <p:nvPr>
            <p:ph idx="1"/>
          </p:nvPr>
        </p:nvSpPr>
        <p:spPr/>
        <p:txBody>
          <a:bodyPr/>
          <a:lstStyle/>
          <a:p>
            <a:pPr marL="228600" lvl="1">
              <a:spcBef>
                <a:spcPts val="1000"/>
              </a:spcBef>
            </a:pPr>
            <a:r>
              <a:rPr lang="en-US" dirty="0"/>
              <a:t>Vertical Axis Wind Turbine </a:t>
            </a:r>
          </a:p>
          <a:p>
            <a:pPr marL="228600" lvl="1">
              <a:spcBef>
                <a:spcPts val="1000"/>
              </a:spcBef>
            </a:pPr>
            <a:r>
              <a:rPr lang="en-US" dirty="0"/>
              <a:t>(a) The main rotor shaft is kept </a:t>
            </a:r>
            <a:r>
              <a:rPr lang="en-US" dirty="0">
                <a:solidFill>
                  <a:srgbClr val="FF0000"/>
                </a:solidFill>
              </a:rPr>
              <a:t>perpendicular or in the vertical </a:t>
            </a:r>
            <a:r>
              <a:rPr lang="en-US" dirty="0"/>
              <a:t>position with respect to the ground. </a:t>
            </a:r>
          </a:p>
          <a:p>
            <a:pPr marL="228600" lvl="1">
              <a:spcBef>
                <a:spcPts val="1000"/>
              </a:spcBef>
            </a:pPr>
            <a:r>
              <a:rPr lang="en-US" dirty="0"/>
              <a:t>(b) The replacement and repair of generator and gearbox are easy as these components are near to the ground.</a:t>
            </a:r>
          </a:p>
          <a:p>
            <a:pPr marL="228600" lvl="1">
              <a:spcBef>
                <a:spcPts val="1000"/>
              </a:spcBef>
            </a:pPr>
            <a:r>
              <a:rPr lang="en-US" dirty="0"/>
              <a:t> (c) The blades of these turbines need not be pointed as it will receive wind from all the directions.</a:t>
            </a:r>
            <a:endParaRPr lang="en-IN" dirty="0"/>
          </a:p>
          <a:p>
            <a:endParaRPr lang="en-IN" dirty="0"/>
          </a:p>
        </p:txBody>
      </p:sp>
      <p:pic>
        <p:nvPicPr>
          <p:cNvPr id="4" name="Picture 3"/>
          <p:cNvPicPr>
            <a:picLocks noChangeAspect="1"/>
          </p:cNvPicPr>
          <p:nvPr/>
        </p:nvPicPr>
        <p:blipFill>
          <a:blip r:embed="rId2"/>
          <a:stretch>
            <a:fillRect/>
          </a:stretch>
        </p:blipFill>
        <p:spPr>
          <a:xfrm flipV="1">
            <a:off x="7101840" y="4185832"/>
            <a:ext cx="2166914" cy="2389579"/>
          </a:xfrm>
          <a:prstGeom prst="rect">
            <a:avLst/>
          </a:prstGeom>
        </p:spPr>
      </p:pic>
    </p:spTree>
    <p:extLst>
      <p:ext uri="{BB962C8B-B14F-4D97-AF65-F5344CB8AC3E}">
        <p14:creationId xmlns:p14="http://schemas.microsoft.com/office/powerpoint/2010/main" val="3369476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scenario of Internet of Things with different application domains of </a:t>
            </a:r>
            <a:r>
              <a:rPr lang="en-US" dirty="0" err="1"/>
              <a:t>IoT</a:t>
            </a:r>
            <a:endParaRPr lang="en-IN" dirty="0"/>
          </a:p>
        </p:txBody>
      </p:sp>
      <p:pic>
        <p:nvPicPr>
          <p:cNvPr id="4" name="Content Placeholder 3"/>
          <p:cNvPicPr>
            <a:picLocks noGrp="1" noChangeAspect="1"/>
          </p:cNvPicPr>
          <p:nvPr>
            <p:ph idx="1"/>
          </p:nvPr>
        </p:nvPicPr>
        <p:blipFill>
          <a:blip r:embed="rId2"/>
          <a:stretch>
            <a:fillRect/>
          </a:stretch>
        </p:blipFill>
        <p:spPr>
          <a:xfrm>
            <a:off x="2191109" y="1690688"/>
            <a:ext cx="6970144" cy="5090035"/>
          </a:xfrm>
          <a:prstGeom prst="rect">
            <a:avLst/>
          </a:prstGeom>
        </p:spPr>
      </p:pic>
    </p:spTree>
    <p:extLst>
      <p:ext uri="{BB962C8B-B14F-4D97-AF65-F5344CB8AC3E}">
        <p14:creationId xmlns:p14="http://schemas.microsoft.com/office/powerpoint/2010/main" val="35025141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harvesting systems</a:t>
            </a:r>
          </a:p>
        </p:txBody>
      </p:sp>
      <p:sp>
        <p:nvSpPr>
          <p:cNvPr id="3" name="Content Placeholder 2"/>
          <p:cNvSpPr>
            <a:spLocks noGrp="1"/>
          </p:cNvSpPr>
          <p:nvPr>
            <p:ph idx="1"/>
          </p:nvPr>
        </p:nvSpPr>
        <p:spPr/>
        <p:txBody>
          <a:bodyPr>
            <a:normAutofit lnSpcReduction="10000"/>
          </a:bodyPr>
          <a:lstStyle/>
          <a:p>
            <a:pPr marL="0" lvl="1" indent="0">
              <a:spcBef>
                <a:spcPts val="1000"/>
              </a:spcBef>
              <a:buNone/>
            </a:pPr>
            <a:r>
              <a:rPr lang="en-US" dirty="0"/>
              <a:t>Horizontal Axis Wind Turbine</a:t>
            </a:r>
          </a:p>
          <a:p>
            <a:pPr marL="457200" lvl="1" indent="-457200">
              <a:spcBef>
                <a:spcPts val="1000"/>
              </a:spcBef>
              <a:buAutoNum type="alphaLcParenBoth"/>
            </a:pPr>
            <a:r>
              <a:rPr lang="en-US" dirty="0"/>
              <a:t>The main rotor shaft is kept in </a:t>
            </a:r>
            <a:r>
              <a:rPr lang="en-US" dirty="0">
                <a:solidFill>
                  <a:srgbClr val="FF0000"/>
                </a:solidFill>
              </a:rPr>
              <a:t>parallel</a:t>
            </a:r>
            <a:r>
              <a:rPr lang="en-US" dirty="0"/>
              <a:t> or in a horizontal position with respect to the ground.</a:t>
            </a:r>
          </a:p>
          <a:p>
            <a:pPr marL="457200" lvl="1" indent="-457200">
              <a:spcBef>
                <a:spcPts val="1000"/>
              </a:spcBef>
              <a:buAutoNum type="alphaLcParenBoth"/>
            </a:pPr>
            <a:r>
              <a:rPr lang="en-US" dirty="0"/>
              <a:t>The most commonly used horizontal axis wind turbines comprised </a:t>
            </a:r>
            <a:r>
              <a:rPr lang="en-US" dirty="0">
                <a:solidFill>
                  <a:srgbClr val="FF0000"/>
                </a:solidFill>
              </a:rPr>
              <a:t>of two or three blades. </a:t>
            </a:r>
          </a:p>
          <a:p>
            <a:pPr marL="457200" lvl="1" indent="-457200">
              <a:spcBef>
                <a:spcPts val="1000"/>
              </a:spcBef>
              <a:buAutoNum type="alphaLcParenBoth"/>
            </a:pPr>
            <a:r>
              <a:rPr lang="en-US" dirty="0"/>
              <a:t>When the wind blows a low-pressure air is produced at the back side of the blade and high-pressure air in the front side of the blades. </a:t>
            </a:r>
          </a:p>
          <a:p>
            <a:pPr marL="457200" lvl="1" indent="-457200">
              <a:spcBef>
                <a:spcPts val="1000"/>
              </a:spcBef>
              <a:buAutoNum type="alphaLcParenBoth"/>
            </a:pPr>
            <a:r>
              <a:rPr lang="en-US" dirty="0"/>
              <a:t>A rotor shaft is connected to the generator </a:t>
            </a:r>
          </a:p>
          <a:p>
            <a:pPr marL="0" lvl="1" indent="0">
              <a:spcBef>
                <a:spcPts val="1000"/>
              </a:spcBef>
              <a:buNone/>
            </a:pPr>
            <a:r>
              <a:rPr lang="en-US" dirty="0"/>
              <a:t>and this electrical generator harvests </a:t>
            </a:r>
          </a:p>
          <a:p>
            <a:pPr marL="0" lvl="1" indent="0">
              <a:spcBef>
                <a:spcPts val="1000"/>
              </a:spcBef>
              <a:buNone/>
            </a:pPr>
            <a:r>
              <a:rPr lang="en-US" dirty="0"/>
              <a:t>the wind energy by converting into mechanical</a:t>
            </a:r>
          </a:p>
          <a:p>
            <a:pPr marL="0" lvl="1" indent="0">
              <a:spcBef>
                <a:spcPts val="1000"/>
              </a:spcBef>
              <a:buNone/>
            </a:pPr>
            <a:r>
              <a:rPr lang="en-US" dirty="0"/>
              <a:t> and then to DC current.</a:t>
            </a:r>
            <a:endParaRPr lang="en-IN" dirty="0"/>
          </a:p>
        </p:txBody>
      </p:sp>
      <p:pic>
        <p:nvPicPr>
          <p:cNvPr id="4" name="Picture 3"/>
          <p:cNvPicPr>
            <a:picLocks noChangeAspect="1"/>
          </p:cNvPicPr>
          <p:nvPr/>
        </p:nvPicPr>
        <p:blipFill>
          <a:blip r:embed="rId2"/>
          <a:stretch>
            <a:fillRect/>
          </a:stretch>
        </p:blipFill>
        <p:spPr>
          <a:xfrm>
            <a:off x="8914447" y="4078043"/>
            <a:ext cx="2439353" cy="2365619"/>
          </a:xfrm>
          <a:prstGeom prst="rect">
            <a:avLst/>
          </a:prstGeom>
        </p:spPr>
      </p:pic>
    </p:spTree>
    <p:extLst>
      <p:ext uri="{BB962C8B-B14F-4D97-AF65-F5344CB8AC3E}">
        <p14:creationId xmlns:p14="http://schemas.microsoft.com/office/powerpoint/2010/main" val="4364688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Energy harvesting systems</a:t>
            </a:r>
          </a:p>
        </p:txBody>
      </p:sp>
      <p:sp>
        <p:nvSpPr>
          <p:cNvPr id="3" name="Content Placeholder 2"/>
          <p:cNvSpPr>
            <a:spLocks noGrp="1"/>
          </p:cNvSpPr>
          <p:nvPr>
            <p:ph idx="1"/>
          </p:nvPr>
        </p:nvSpPr>
        <p:spPr/>
        <p:txBody>
          <a:bodyPr/>
          <a:lstStyle/>
          <a:p>
            <a:pPr algn="just"/>
            <a:r>
              <a:rPr lang="en-IN" dirty="0"/>
              <a:t>RF Energy Harvesting</a:t>
            </a:r>
          </a:p>
          <a:p>
            <a:pPr lvl="1" algn="just"/>
            <a:r>
              <a:rPr lang="en-US" dirty="0"/>
              <a:t>The RF energy conversion also known as </a:t>
            </a:r>
            <a:r>
              <a:rPr lang="en-US" dirty="0">
                <a:solidFill>
                  <a:srgbClr val="FF0000"/>
                </a:solidFill>
              </a:rPr>
              <a:t>wireless energy harvesting </a:t>
            </a:r>
            <a:r>
              <a:rPr lang="en-US" dirty="0"/>
              <a:t>(WEH) can be realized with the help of a device called </a:t>
            </a:r>
            <a:r>
              <a:rPr lang="en-US" dirty="0" err="1">
                <a:solidFill>
                  <a:srgbClr val="FF0000"/>
                </a:solidFill>
              </a:rPr>
              <a:t>rectenna</a:t>
            </a:r>
            <a:r>
              <a:rPr lang="en-US" dirty="0">
                <a:solidFill>
                  <a:srgbClr val="FF0000"/>
                </a:solidFill>
              </a:rPr>
              <a:t>.</a:t>
            </a:r>
          </a:p>
          <a:p>
            <a:pPr lvl="1" algn="just"/>
            <a:r>
              <a:rPr lang="en-US" dirty="0"/>
              <a:t>The </a:t>
            </a:r>
            <a:r>
              <a:rPr lang="en-US" dirty="0" err="1"/>
              <a:t>rectenna</a:t>
            </a:r>
            <a:r>
              <a:rPr lang="en-US" dirty="0"/>
              <a:t> senses the </a:t>
            </a:r>
            <a:r>
              <a:rPr lang="en-US" dirty="0">
                <a:solidFill>
                  <a:srgbClr val="FF0000"/>
                </a:solidFill>
              </a:rPr>
              <a:t>electromagnetic waves </a:t>
            </a:r>
            <a:r>
              <a:rPr lang="en-US" dirty="0"/>
              <a:t>available in the environment with the help of a compact </a:t>
            </a:r>
            <a:r>
              <a:rPr lang="en-IN" dirty="0">
                <a:solidFill>
                  <a:srgbClr val="FF0000"/>
                </a:solidFill>
              </a:rPr>
              <a:t>electronic circuitry.</a:t>
            </a:r>
          </a:p>
          <a:p>
            <a:pPr lvl="1" algn="just"/>
            <a:r>
              <a:rPr lang="en-US" dirty="0" err="1"/>
              <a:t>Rectenna</a:t>
            </a:r>
            <a:r>
              <a:rPr lang="en-US" dirty="0"/>
              <a:t> is basically comprised of an </a:t>
            </a:r>
            <a:r>
              <a:rPr lang="en-US" dirty="0">
                <a:solidFill>
                  <a:srgbClr val="FF0000"/>
                </a:solidFill>
              </a:rPr>
              <a:t>antenna</a:t>
            </a:r>
            <a:r>
              <a:rPr lang="en-US" dirty="0"/>
              <a:t> which senses the electromagnetic signal, </a:t>
            </a:r>
            <a:r>
              <a:rPr lang="en-US" dirty="0">
                <a:solidFill>
                  <a:srgbClr val="FF0000"/>
                </a:solidFill>
              </a:rPr>
              <a:t>rectifying circuit </a:t>
            </a:r>
            <a:r>
              <a:rPr lang="en-US" dirty="0"/>
              <a:t>for converting RF signal to DC waveform, a </a:t>
            </a:r>
            <a:r>
              <a:rPr lang="en-US" dirty="0">
                <a:solidFill>
                  <a:srgbClr val="FF0000"/>
                </a:solidFill>
              </a:rPr>
              <a:t>matching circuit </a:t>
            </a:r>
            <a:r>
              <a:rPr lang="en-US" dirty="0"/>
              <a:t>to match the impedance of the antenna and rectifying diode, and a </a:t>
            </a:r>
            <a:r>
              <a:rPr lang="en-US" dirty="0">
                <a:solidFill>
                  <a:srgbClr val="FF0000"/>
                </a:solidFill>
              </a:rPr>
              <a:t>DC pass filter </a:t>
            </a:r>
            <a:r>
              <a:rPr lang="en-US" dirty="0"/>
              <a:t>for smoothening and removing unwanted ripples from the output waveform. </a:t>
            </a:r>
          </a:p>
          <a:p>
            <a:pPr lvl="1" algn="just"/>
            <a:r>
              <a:rPr lang="en-US" dirty="0"/>
              <a:t>Hence, the </a:t>
            </a:r>
            <a:r>
              <a:rPr lang="en-US" dirty="0" err="1"/>
              <a:t>rectenna</a:t>
            </a:r>
            <a:r>
              <a:rPr lang="en-US" dirty="0"/>
              <a:t> is an emerging easy access energy solution to M2M communication for </a:t>
            </a:r>
            <a:r>
              <a:rPr lang="en-US" dirty="0" err="1"/>
              <a:t>IoT</a:t>
            </a:r>
            <a:r>
              <a:rPr lang="en-US" dirty="0"/>
              <a:t> devices.</a:t>
            </a:r>
            <a:endParaRPr lang="en-IN" dirty="0"/>
          </a:p>
        </p:txBody>
      </p:sp>
    </p:spTree>
    <p:extLst>
      <p:ext uri="{BB962C8B-B14F-4D97-AF65-F5344CB8AC3E}">
        <p14:creationId xmlns:p14="http://schemas.microsoft.com/office/powerpoint/2010/main" val="4726885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Merits and demerits of energy harvesting systems</a:t>
            </a:r>
            <a:endParaRPr lang="en-IN" dirty="0"/>
          </a:p>
        </p:txBody>
      </p:sp>
      <p:pic>
        <p:nvPicPr>
          <p:cNvPr id="4" name="Content Placeholder 3"/>
          <p:cNvPicPr>
            <a:picLocks noGrp="1" noChangeAspect="1"/>
          </p:cNvPicPr>
          <p:nvPr>
            <p:ph idx="1"/>
          </p:nvPr>
        </p:nvPicPr>
        <p:blipFill>
          <a:blip r:embed="rId2"/>
          <a:stretch>
            <a:fillRect/>
          </a:stretch>
        </p:blipFill>
        <p:spPr>
          <a:xfrm>
            <a:off x="1095555" y="1768415"/>
            <a:ext cx="10258245" cy="4804913"/>
          </a:xfrm>
          <a:prstGeom prst="rect">
            <a:avLst/>
          </a:prstGeom>
        </p:spPr>
      </p:pic>
    </p:spTree>
    <p:extLst>
      <p:ext uri="{BB962C8B-B14F-4D97-AF65-F5344CB8AC3E}">
        <p14:creationId xmlns:p14="http://schemas.microsoft.com/office/powerpoint/2010/main" val="22258908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Harvesting Module</a:t>
            </a:r>
          </a:p>
        </p:txBody>
      </p:sp>
      <p:pic>
        <p:nvPicPr>
          <p:cNvPr id="4" name="Content Placeholder 3"/>
          <p:cNvPicPr>
            <a:picLocks noGrp="1" noChangeAspect="1"/>
          </p:cNvPicPr>
          <p:nvPr>
            <p:ph idx="1"/>
          </p:nvPr>
        </p:nvPicPr>
        <p:blipFill>
          <a:blip r:embed="rId2"/>
          <a:stretch>
            <a:fillRect/>
          </a:stretch>
        </p:blipFill>
        <p:spPr>
          <a:xfrm>
            <a:off x="1611342" y="2063406"/>
            <a:ext cx="7196227" cy="3931952"/>
          </a:xfrm>
          <a:prstGeom prst="rect">
            <a:avLst/>
          </a:prstGeom>
        </p:spPr>
      </p:pic>
    </p:spTree>
    <p:extLst>
      <p:ext uri="{BB962C8B-B14F-4D97-AF65-F5344CB8AC3E}">
        <p14:creationId xmlns:p14="http://schemas.microsoft.com/office/powerpoint/2010/main" val="10970335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Harvesting Module</a:t>
            </a:r>
          </a:p>
        </p:txBody>
      </p:sp>
      <p:sp>
        <p:nvSpPr>
          <p:cNvPr id="3" name="Content Placeholder 2"/>
          <p:cNvSpPr>
            <a:spLocks noGrp="1"/>
          </p:cNvSpPr>
          <p:nvPr>
            <p:ph idx="1"/>
          </p:nvPr>
        </p:nvSpPr>
        <p:spPr/>
        <p:txBody>
          <a:bodyPr/>
          <a:lstStyle/>
          <a:p>
            <a:pPr algn="just"/>
            <a:r>
              <a:rPr lang="en-US" dirty="0"/>
              <a:t>It is mainly consisting of three blocks: </a:t>
            </a:r>
          </a:p>
          <a:p>
            <a:pPr lvl="1" algn="just"/>
            <a:r>
              <a:rPr lang="en-US" dirty="0"/>
              <a:t>a </a:t>
            </a:r>
            <a:r>
              <a:rPr lang="en-US" dirty="0" err="1"/>
              <a:t>rectenna</a:t>
            </a:r>
            <a:r>
              <a:rPr lang="en-US" dirty="0"/>
              <a:t> for RF-DC conversion,</a:t>
            </a:r>
          </a:p>
          <a:p>
            <a:pPr lvl="1" algn="just"/>
            <a:r>
              <a:rPr lang="en-US" dirty="0"/>
              <a:t> DC-DC converter and </a:t>
            </a:r>
          </a:p>
          <a:p>
            <a:pPr lvl="1" algn="just"/>
            <a:r>
              <a:rPr lang="en-US" dirty="0"/>
              <a:t>a power management unit (PMU).</a:t>
            </a:r>
            <a:endParaRPr lang="en-IN" dirty="0"/>
          </a:p>
          <a:p>
            <a:pPr algn="just"/>
            <a:r>
              <a:rPr lang="en-US" dirty="0"/>
              <a:t>The sensing node directly utilizes the harvested energy and when this consumption is less than the total amount of harvested energy, the storage component stores the excess quantity</a:t>
            </a:r>
          </a:p>
        </p:txBody>
      </p:sp>
    </p:spTree>
    <p:extLst>
      <p:ext uri="{BB962C8B-B14F-4D97-AF65-F5344CB8AC3E}">
        <p14:creationId xmlns:p14="http://schemas.microsoft.com/office/powerpoint/2010/main" val="71014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Harvesting Module</a:t>
            </a:r>
          </a:p>
        </p:txBody>
      </p:sp>
      <p:sp>
        <p:nvSpPr>
          <p:cNvPr id="3" name="Content Placeholder 2"/>
          <p:cNvSpPr>
            <a:spLocks noGrp="1"/>
          </p:cNvSpPr>
          <p:nvPr>
            <p:ph idx="1"/>
          </p:nvPr>
        </p:nvSpPr>
        <p:spPr/>
        <p:txBody>
          <a:bodyPr>
            <a:normAutofit/>
          </a:bodyPr>
          <a:lstStyle/>
          <a:p>
            <a:pPr marL="0" indent="0">
              <a:buNone/>
            </a:pPr>
            <a:r>
              <a:rPr lang="en-IN" dirty="0" err="1"/>
              <a:t>Rectenna</a:t>
            </a:r>
            <a:r>
              <a:rPr lang="en-IN" dirty="0"/>
              <a:t> Model</a:t>
            </a:r>
          </a:p>
          <a:p>
            <a:pPr algn="just"/>
            <a:r>
              <a:rPr lang="en-US" sz="2000" dirty="0"/>
              <a:t>The first block is a receiving </a:t>
            </a:r>
            <a:r>
              <a:rPr lang="en-US" sz="2000" dirty="0">
                <a:solidFill>
                  <a:srgbClr val="FF0000"/>
                </a:solidFill>
              </a:rPr>
              <a:t>antenna</a:t>
            </a:r>
            <a:r>
              <a:rPr lang="en-US" sz="2000" dirty="0"/>
              <a:t> which senses the </a:t>
            </a:r>
            <a:r>
              <a:rPr lang="en-US" sz="2000" dirty="0">
                <a:solidFill>
                  <a:srgbClr val="FF0000"/>
                </a:solidFill>
              </a:rPr>
              <a:t>electromagnetic waves </a:t>
            </a:r>
            <a:r>
              <a:rPr lang="en-US" sz="2000" dirty="0"/>
              <a:t>from the surroundings.</a:t>
            </a:r>
          </a:p>
          <a:p>
            <a:pPr algn="just"/>
            <a:r>
              <a:rPr lang="en-US" sz="2000" dirty="0"/>
              <a:t>A matching circuit is present which matches the </a:t>
            </a:r>
            <a:r>
              <a:rPr lang="en-US" sz="2000" dirty="0">
                <a:solidFill>
                  <a:srgbClr val="FF0000"/>
                </a:solidFill>
              </a:rPr>
              <a:t>antenna impedance with the impedance of the rectifying diodes</a:t>
            </a:r>
          </a:p>
          <a:p>
            <a:pPr algn="just"/>
            <a:r>
              <a:rPr lang="en-US" sz="2000" dirty="0">
                <a:solidFill>
                  <a:srgbClr val="FF0000"/>
                </a:solidFill>
              </a:rPr>
              <a:t>rectifying circuit </a:t>
            </a:r>
            <a:r>
              <a:rPr lang="en-US" sz="2000" dirty="0"/>
              <a:t>for converting RF signal to DC waveform</a:t>
            </a:r>
          </a:p>
          <a:p>
            <a:pPr algn="just"/>
            <a:r>
              <a:rPr lang="en-US" sz="2000" dirty="0"/>
              <a:t>The </a:t>
            </a:r>
            <a:r>
              <a:rPr lang="en-US" sz="2000" dirty="0">
                <a:solidFill>
                  <a:srgbClr val="FF0000"/>
                </a:solidFill>
              </a:rPr>
              <a:t>unwanted harmonics </a:t>
            </a:r>
            <a:r>
              <a:rPr lang="en-US" sz="2000" dirty="0"/>
              <a:t>generated due to the nonlinear behavior of the rectifying diodes will be blocked by the DC filter</a:t>
            </a:r>
            <a:endParaRPr lang="en-IN" sz="2000" dirty="0"/>
          </a:p>
          <a:p>
            <a:pPr marL="0" indent="0">
              <a:buNone/>
            </a:pPr>
            <a:endParaRPr lang="en-IN" dirty="0"/>
          </a:p>
        </p:txBody>
      </p:sp>
      <p:pic>
        <p:nvPicPr>
          <p:cNvPr id="4" name="Picture 3"/>
          <p:cNvPicPr>
            <a:picLocks noChangeAspect="1"/>
          </p:cNvPicPr>
          <p:nvPr/>
        </p:nvPicPr>
        <p:blipFill>
          <a:blip r:embed="rId2"/>
          <a:stretch>
            <a:fillRect/>
          </a:stretch>
        </p:blipFill>
        <p:spPr>
          <a:xfrm>
            <a:off x="967596" y="4986337"/>
            <a:ext cx="7305675" cy="1457325"/>
          </a:xfrm>
          <a:prstGeom prst="rect">
            <a:avLst/>
          </a:prstGeom>
        </p:spPr>
      </p:pic>
    </p:spTree>
    <p:extLst>
      <p:ext uri="{BB962C8B-B14F-4D97-AF65-F5344CB8AC3E}">
        <p14:creationId xmlns:p14="http://schemas.microsoft.com/office/powerpoint/2010/main" val="37426933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2020" y="1051560"/>
            <a:ext cx="10431780" cy="639128"/>
          </a:xfrm>
        </p:spPr>
        <p:txBody>
          <a:bodyPr>
            <a:normAutofit fontScale="90000"/>
          </a:bodyPr>
          <a:lstStyle/>
          <a:p>
            <a:r>
              <a:rPr lang="en-IN" dirty="0"/>
              <a:t>Sensing Antenna</a:t>
            </a:r>
            <a:br>
              <a:rPr lang="en-IN" dirty="0"/>
            </a:br>
            <a:endParaRPr lang="en-IN" dirty="0"/>
          </a:p>
        </p:txBody>
      </p:sp>
      <p:sp>
        <p:nvSpPr>
          <p:cNvPr id="3" name="Content Placeholder 2"/>
          <p:cNvSpPr>
            <a:spLocks noGrp="1"/>
          </p:cNvSpPr>
          <p:nvPr>
            <p:ph idx="1"/>
          </p:nvPr>
        </p:nvSpPr>
        <p:spPr/>
        <p:txBody>
          <a:bodyPr>
            <a:normAutofit lnSpcReduction="10000"/>
          </a:bodyPr>
          <a:lstStyle/>
          <a:p>
            <a:pPr marL="0" indent="0">
              <a:buNone/>
            </a:pPr>
            <a:r>
              <a:rPr lang="en-IN" dirty="0"/>
              <a:t>Sensing Antenna</a:t>
            </a:r>
          </a:p>
          <a:p>
            <a:pPr marL="0" indent="0">
              <a:buNone/>
            </a:pPr>
            <a:r>
              <a:rPr lang="en-US" dirty="0"/>
              <a:t>The different types of sensing antenna can be </a:t>
            </a:r>
          </a:p>
          <a:p>
            <a:pPr lvl="1"/>
            <a:r>
              <a:rPr lang="en-US" dirty="0"/>
              <a:t>Monopole</a:t>
            </a:r>
          </a:p>
          <a:p>
            <a:pPr lvl="1"/>
            <a:r>
              <a:rPr lang="en-IN" dirty="0"/>
              <a:t>dipole </a:t>
            </a:r>
          </a:p>
          <a:p>
            <a:pPr lvl="1"/>
            <a:r>
              <a:rPr lang="en-IN" dirty="0"/>
              <a:t>folded dipole</a:t>
            </a:r>
          </a:p>
          <a:p>
            <a:pPr lvl="1"/>
            <a:r>
              <a:rPr lang="en-IN" dirty="0"/>
              <a:t>Fractal</a:t>
            </a:r>
          </a:p>
          <a:p>
            <a:pPr lvl="1"/>
            <a:r>
              <a:rPr lang="en-IN" dirty="0"/>
              <a:t>Bowtie</a:t>
            </a:r>
          </a:p>
          <a:p>
            <a:pPr lvl="1"/>
            <a:r>
              <a:rPr lang="en-IN" dirty="0"/>
              <a:t>Slot</a:t>
            </a:r>
          </a:p>
          <a:p>
            <a:pPr lvl="1"/>
            <a:r>
              <a:rPr lang="en-IN" dirty="0"/>
              <a:t>and </a:t>
            </a:r>
            <a:r>
              <a:rPr lang="en-IN" dirty="0" err="1"/>
              <a:t>microstrip</a:t>
            </a:r>
            <a:r>
              <a:rPr lang="en-IN" dirty="0"/>
              <a:t> patch antenna</a:t>
            </a:r>
          </a:p>
          <a:p>
            <a:pPr marL="0" indent="0">
              <a:buNone/>
            </a:pPr>
            <a:r>
              <a:rPr lang="en-US" dirty="0"/>
              <a:t>The antenna must have high gain and multiple radiating band characteristics</a:t>
            </a:r>
            <a:endParaRPr lang="en-IN" dirty="0"/>
          </a:p>
        </p:txBody>
      </p:sp>
    </p:spTree>
    <p:extLst>
      <p:ext uri="{BB962C8B-B14F-4D97-AF65-F5344CB8AC3E}">
        <p14:creationId xmlns:p14="http://schemas.microsoft.com/office/powerpoint/2010/main" val="2647201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2624"/>
            <a:ext cx="10456653" cy="948592"/>
          </a:xfrm>
        </p:spPr>
        <p:txBody>
          <a:bodyPr>
            <a:normAutofit fontScale="90000"/>
          </a:bodyPr>
          <a:lstStyle/>
          <a:p>
            <a:r>
              <a:rPr lang="en-IN" dirty="0"/>
              <a:t>Sensing Antenna</a:t>
            </a:r>
            <a:br>
              <a:rPr lang="en-IN" dirty="0"/>
            </a:br>
            <a:endParaRPr lang="en-IN" dirty="0"/>
          </a:p>
        </p:txBody>
      </p:sp>
      <p:pic>
        <p:nvPicPr>
          <p:cNvPr id="4" name="Content Placeholder 3"/>
          <p:cNvPicPr>
            <a:picLocks noGrp="1" noChangeAspect="1"/>
          </p:cNvPicPr>
          <p:nvPr>
            <p:ph idx="1"/>
          </p:nvPr>
        </p:nvPicPr>
        <p:blipFill>
          <a:blip r:embed="rId2"/>
          <a:stretch>
            <a:fillRect/>
          </a:stretch>
        </p:blipFill>
        <p:spPr>
          <a:xfrm>
            <a:off x="0" y="2641915"/>
            <a:ext cx="9510353" cy="3307949"/>
          </a:xfrm>
          <a:prstGeom prst="rect">
            <a:avLst/>
          </a:prstGeom>
        </p:spPr>
      </p:pic>
      <p:sp>
        <p:nvSpPr>
          <p:cNvPr id="5" name="Rectangle 4"/>
          <p:cNvSpPr/>
          <p:nvPr/>
        </p:nvSpPr>
        <p:spPr>
          <a:xfrm>
            <a:off x="1081099" y="6047919"/>
            <a:ext cx="4025739" cy="369332"/>
          </a:xfrm>
          <a:prstGeom prst="rect">
            <a:avLst/>
          </a:prstGeom>
        </p:spPr>
        <p:txBody>
          <a:bodyPr wrap="square">
            <a:spAutoFit/>
          </a:bodyPr>
          <a:lstStyle/>
          <a:p>
            <a:r>
              <a:rPr lang="en-US" dirty="0"/>
              <a:t>Fig: Layout of the log periodic antenna</a:t>
            </a:r>
            <a:endParaRPr lang="en-IN" dirty="0"/>
          </a:p>
        </p:txBody>
      </p:sp>
      <p:sp>
        <p:nvSpPr>
          <p:cNvPr id="3" name="Rectangle 2"/>
          <p:cNvSpPr/>
          <p:nvPr/>
        </p:nvSpPr>
        <p:spPr>
          <a:xfrm>
            <a:off x="838200" y="1690688"/>
            <a:ext cx="3966713" cy="369332"/>
          </a:xfrm>
          <a:prstGeom prst="rect">
            <a:avLst/>
          </a:prstGeom>
        </p:spPr>
        <p:txBody>
          <a:bodyPr wrap="square">
            <a:spAutoFit/>
          </a:bodyPr>
          <a:lstStyle/>
          <a:p>
            <a:r>
              <a:rPr lang="en-IN" dirty="0"/>
              <a:t>Log Periodic Dipole Antenna</a:t>
            </a:r>
          </a:p>
        </p:txBody>
      </p:sp>
    </p:spTree>
    <p:extLst>
      <p:ext uri="{BB962C8B-B14F-4D97-AF65-F5344CB8AC3E}">
        <p14:creationId xmlns:p14="http://schemas.microsoft.com/office/powerpoint/2010/main" val="31765754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Log Periodic Dipole Antenna</a:t>
            </a:r>
          </a:p>
        </p:txBody>
      </p:sp>
      <p:sp>
        <p:nvSpPr>
          <p:cNvPr id="3" name="Content Placeholder 2"/>
          <p:cNvSpPr>
            <a:spLocks noGrp="1"/>
          </p:cNvSpPr>
          <p:nvPr>
            <p:ph idx="1"/>
          </p:nvPr>
        </p:nvSpPr>
        <p:spPr/>
        <p:txBody>
          <a:bodyPr/>
          <a:lstStyle/>
          <a:p>
            <a:pPr algn="just"/>
            <a:r>
              <a:rPr lang="en-US" dirty="0"/>
              <a:t>It is an </a:t>
            </a:r>
            <a:r>
              <a:rPr lang="en-US" dirty="0">
                <a:solidFill>
                  <a:srgbClr val="FF0000"/>
                </a:solidFill>
              </a:rPr>
              <a:t>array</a:t>
            </a:r>
            <a:r>
              <a:rPr lang="en-US" dirty="0"/>
              <a:t> of dipoles with variation in </a:t>
            </a:r>
            <a:r>
              <a:rPr lang="en-US" dirty="0">
                <a:solidFill>
                  <a:srgbClr val="FF0000"/>
                </a:solidFill>
              </a:rPr>
              <a:t>size</a:t>
            </a:r>
            <a:r>
              <a:rPr lang="en-US" dirty="0"/>
              <a:t> and the last dipole is considered as the </a:t>
            </a:r>
            <a:r>
              <a:rPr lang="en-US" dirty="0">
                <a:solidFill>
                  <a:srgbClr val="FF0000"/>
                </a:solidFill>
              </a:rPr>
              <a:t>largest element </a:t>
            </a:r>
            <a:r>
              <a:rPr lang="en-US" dirty="0"/>
              <a:t>whereas the first dipole at the front end is the </a:t>
            </a:r>
            <a:r>
              <a:rPr lang="en-US" dirty="0">
                <a:solidFill>
                  <a:srgbClr val="FF0000"/>
                </a:solidFill>
              </a:rPr>
              <a:t>smallest element</a:t>
            </a:r>
            <a:r>
              <a:rPr lang="en-US" dirty="0"/>
              <a:t>. </a:t>
            </a:r>
          </a:p>
          <a:p>
            <a:pPr algn="just"/>
            <a:r>
              <a:rPr lang="en-US" dirty="0"/>
              <a:t>The antenna elements are connected in </a:t>
            </a:r>
            <a:r>
              <a:rPr lang="en-US" dirty="0">
                <a:solidFill>
                  <a:srgbClr val="FF0000"/>
                </a:solidFill>
              </a:rPr>
              <a:t>parallel</a:t>
            </a:r>
            <a:r>
              <a:rPr lang="en-US" dirty="0"/>
              <a:t> to each other and with </a:t>
            </a:r>
            <a:r>
              <a:rPr lang="en-US" dirty="0" err="1">
                <a:solidFill>
                  <a:srgbClr val="FF0000"/>
                </a:solidFill>
              </a:rPr>
              <a:t>feedline</a:t>
            </a:r>
            <a:r>
              <a:rPr lang="en-US" dirty="0"/>
              <a:t> and it is very commonly used for the purpose of </a:t>
            </a:r>
            <a:r>
              <a:rPr lang="en-US" dirty="0">
                <a:solidFill>
                  <a:srgbClr val="FF0000"/>
                </a:solidFill>
              </a:rPr>
              <a:t>broadcasting</a:t>
            </a:r>
            <a:r>
              <a:rPr lang="en-US" dirty="0"/>
              <a:t>.</a:t>
            </a:r>
            <a:endParaRPr lang="en-IN" dirty="0"/>
          </a:p>
        </p:txBody>
      </p:sp>
    </p:spTree>
    <p:extLst>
      <p:ext uri="{BB962C8B-B14F-4D97-AF65-F5344CB8AC3E}">
        <p14:creationId xmlns:p14="http://schemas.microsoft.com/office/powerpoint/2010/main" val="8045911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334" y="258535"/>
            <a:ext cx="10515600" cy="1325563"/>
          </a:xfrm>
        </p:spPr>
        <p:txBody>
          <a:bodyPr/>
          <a:lstStyle/>
          <a:p>
            <a:r>
              <a:rPr lang="en-IN" dirty="0"/>
              <a:t>Bowtie Antenna</a:t>
            </a:r>
          </a:p>
        </p:txBody>
      </p:sp>
      <p:sp>
        <p:nvSpPr>
          <p:cNvPr id="3" name="Content Placeholder 2"/>
          <p:cNvSpPr>
            <a:spLocks noGrp="1"/>
          </p:cNvSpPr>
          <p:nvPr>
            <p:ph idx="1"/>
          </p:nvPr>
        </p:nvSpPr>
        <p:spPr/>
        <p:txBody>
          <a:bodyPr/>
          <a:lstStyle/>
          <a:p>
            <a:r>
              <a:rPr lang="en-IN" dirty="0"/>
              <a:t>Bowtie Antenna</a:t>
            </a:r>
            <a:r>
              <a:rPr lang="en-US" dirty="0"/>
              <a:t> also called as butterfly antenna acts as a </a:t>
            </a:r>
            <a:r>
              <a:rPr lang="en-US" dirty="0">
                <a:solidFill>
                  <a:srgbClr val="FF0000"/>
                </a:solidFill>
              </a:rPr>
              <a:t>high pass filter</a:t>
            </a:r>
            <a:r>
              <a:rPr lang="en-US" dirty="0"/>
              <a:t> in the </a:t>
            </a:r>
            <a:r>
              <a:rPr lang="en-US" dirty="0" err="1"/>
              <a:t>rectenna</a:t>
            </a:r>
            <a:r>
              <a:rPr lang="en-US" dirty="0"/>
              <a:t> systems.</a:t>
            </a:r>
            <a:endParaRPr lang="en-IN" dirty="0"/>
          </a:p>
        </p:txBody>
      </p:sp>
      <p:pic>
        <p:nvPicPr>
          <p:cNvPr id="4" name="Picture 3"/>
          <p:cNvPicPr>
            <a:picLocks noChangeAspect="1"/>
          </p:cNvPicPr>
          <p:nvPr/>
        </p:nvPicPr>
        <p:blipFill>
          <a:blip r:embed="rId2"/>
          <a:stretch>
            <a:fillRect/>
          </a:stretch>
        </p:blipFill>
        <p:spPr>
          <a:xfrm>
            <a:off x="703262" y="2571421"/>
            <a:ext cx="2556354" cy="2859746"/>
          </a:xfrm>
          <a:prstGeom prst="rect">
            <a:avLst/>
          </a:prstGeom>
        </p:spPr>
      </p:pic>
      <p:sp>
        <p:nvSpPr>
          <p:cNvPr id="5" name="Rectangle 4"/>
          <p:cNvSpPr/>
          <p:nvPr/>
        </p:nvSpPr>
        <p:spPr>
          <a:xfrm>
            <a:off x="1123787" y="5566104"/>
            <a:ext cx="3340145" cy="369332"/>
          </a:xfrm>
          <a:prstGeom prst="rect">
            <a:avLst/>
          </a:prstGeom>
        </p:spPr>
        <p:txBody>
          <a:bodyPr wrap="none">
            <a:spAutoFit/>
          </a:bodyPr>
          <a:lstStyle/>
          <a:p>
            <a:r>
              <a:rPr lang="en-US" dirty="0"/>
              <a:t>Fig: Layout of the bowtie antenna</a:t>
            </a:r>
            <a:endParaRPr lang="en-IN" dirty="0"/>
          </a:p>
        </p:txBody>
      </p:sp>
      <p:sp>
        <p:nvSpPr>
          <p:cNvPr id="6" name="Rectangle 5"/>
          <p:cNvSpPr/>
          <p:nvPr/>
        </p:nvSpPr>
        <p:spPr>
          <a:xfrm>
            <a:off x="4967672" y="2502462"/>
            <a:ext cx="6031505" cy="3108543"/>
          </a:xfrm>
          <a:prstGeom prst="rect">
            <a:avLst/>
          </a:prstGeom>
        </p:spPr>
        <p:txBody>
          <a:bodyPr wrap="square">
            <a:spAutoFit/>
          </a:bodyPr>
          <a:lstStyle/>
          <a:p>
            <a:pPr marL="285750" indent="-285750" algn="just">
              <a:buFont typeface="Arial" panose="020B0604020202020204" pitchFamily="34" charset="0"/>
              <a:buChar char="•"/>
            </a:pPr>
            <a:r>
              <a:rPr lang="en-US" sz="2800" dirty="0"/>
              <a:t>The bowtie antenna shows a </a:t>
            </a:r>
            <a:r>
              <a:rPr lang="en-US" sz="2800" dirty="0">
                <a:solidFill>
                  <a:srgbClr val="FF0000"/>
                </a:solidFill>
              </a:rPr>
              <a:t>higher gain at low frequency.</a:t>
            </a:r>
          </a:p>
          <a:p>
            <a:pPr marL="285750" indent="-285750" algn="just">
              <a:buFont typeface="Arial" panose="020B0604020202020204" pitchFamily="34" charset="0"/>
              <a:buChar char="•"/>
            </a:pPr>
            <a:r>
              <a:rPr lang="en-US" sz="2800" dirty="0"/>
              <a:t>a feeding line is present in the center of bowtie to excite the antenna. </a:t>
            </a:r>
          </a:p>
          <a:p>
            <a:pPr marL="285750" indent="-285750" algn="just">
              <a:buFont typeface="Arial" panose="020B0604020202020204" pitchFamily="34" charset="0"/>
              <a:buChar char="•"/>
            </a:pPr>
            <a:r>
              <a:rPr lang="en-US" sz="2800" dirty="0"/>
              <a:t>This bowtie antenna shows </a:t>
            </a:r>
            <a:r>
              <a:rPr lang="en-US" sz="2800" dirty="0">
                <a:solidFill>
                  <a:srgbClr val="FF0000"/>
                </a:solidFill>
              </a:rPr>
              <a:t>similar radiation behavior as of dipole antenna. </a:t>
            </a:r>
            <a:endParaRPr lang="en-IN" sz="2800" dirty="0">
              <a:solidFill>
                <a:srgbClr val="FF0000"/>
              </a:solidFill>
            </a:endParaRPr>
          </a:p>
        </p:txBody>
      </p:sp>
    </p:spTree>
    <p:extLst>
      <p:ext uri="{BB962C8B-B14F-4D97-AF65-F5344CB8AC3E}">
        <p14:creationId xmlns:p14="http://schemas.microsoft.com/office/powerpoint/2010/main" val="2736047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Architectures of </a:t>
            </a:r>
            <a:r>
              <a:rPr lang="en-IN" dirty="0" err="1"/>
              <a:t>IoT</a:t>
            </a:r>
            <a:endParaRPr lang="en-IN" dirty="0"/>
          </a:p>
        </p:txBody>
      </p:sp>
      <p:sp>
        <p:nvSpPr>
          <p:cNvPr id="3" name="Content Placeholder 2"/>
          <p:cNvSpPr>
            <a:spLocks noGrp="1"/>
          </p:cNvSpPr>
          <p:nvPr>
            <p:ph idx="1"/>
          </p:nvPr>
        </p:nvSpPr>
        <p:spPr/>
        <p:txBody>
          <a:bodyPr>
            <a:normAutofit lnSpcReduction="10000"/>
          </a:bodyPr>
          <a:lstStyle/>
          <a:p>
            <a:pPr marL="0" indent="0" algn="just">
              <a:buNone/>
            </a:pPr>
            <a:r>
              <a:rPr lang="en-IN" dirty="0"/>
              <a:t>Three-Layer Architecture:</a:t>
            </a:r>
          </a:p>
          <a:p>
            <a:pPr algn="just"/>
            <a:r>
              <a:rPr lang="en-US" dirty="0"/>
              <a:t>The three layers in this architecture are: the perception, network and application layers</a:t>
            </a:r>
          </a:p>
          <a:p>
            <a:pPr marL="514350" indent="-514350" algn="just">
              <a:buAutoNum type="arabicPeriod"/>
            </a:pPr>
            <a:r>
              <a:rPr lang="en-US" dirty="0"/>
              <a:t>Perception Layer: This layer is similar to physical layer in OSI model and also known as “Device Layer”.</a:t>
            </a:r>
          </a:p>
          <a:p>
            <a:pPr lvl="1" algn="just"/>
            <a:r>
              <a:rPr lang="en-US" dirty="0"/>
              <a:t>The aim of this layer is identification, tracking, information acquisition, and processing from the environment.</a:t>
            </a:r>
          </a:p>
          <a:p>
            <a:pPr lvl="1" algn="just"/>
            <a:r>
              <a:rPr lang="en-US" dirty="0"/>
              <a:t>various types of physical devices and sensors such as </a:t>
            </a:r>
            <a:r>
              <a:rPr lang="en-US" dirty="0" err="1"/>
              <a:t>Zigbee</a:t>
            </a:r>
            <a:r>
              <a:rPr lang="en-US" dirty="0"/>
              <a:t>, Infrared, RFID, QR code, etc. are used to monitor physical world and collect the data.</a:t>
            </a:r>
          </a:p>
          <a:p>
            <a:pPr lvl="1" algn="just"/>
            <a:r>
              <a:rPr lang="en-US" dirty="0"/>
              <a:t>Information collected is transmitted to network layer for secure communication</a:t>
            </a:r>
            <a:endParaRPr lang="en-IN" dirty="0"/>
          </a:p>
        </p:txBody>
      </p:sp>
    </p:spTree>
    <p:extLst>
      <p:ext uri="{BB962C8B-B14F-4D97-AF65-F5344CB8AC3E}">
        <p14:creationId xmlns:p14="http://schemas.microsoft.com/office/powerpoint/2010/main" val="38365050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Sensing Antenna</a:t>
            </a:r>
            <a:br>
              <a:rPr lang="en-IN" dirty="0"/>
            </a:br>
            <a:endParaRPr lang="en-IN" dirty="0"/>
          </a:p>
        </p:txBody>
      </p:sp>
      <p:sp>
        <p:nvSpPr>
          <p:cNvPr id="3" name="Content Placeholder 2"/>
          <p:cNvSpPr>
            <a:spLocks noGrp="1"/>
          </p:cNvSpPr>
          <p:nvPr>
            <p:ph idx="1"/>
          </p:nvPr>
        </p:nvSpPr>
        <p:spPr/>
        <p:txBody>
          <a:bodyPr/>
          <a:lstStyle/>
          <a:p>
            <a:r>
              <a:rPr lang="en-IN" dirty="0"/>
              <a:t>Wire Antenna or short dipole antenna</a:t>
            </a:r>
          </a:p>
          <a:p>
            <a:pPr lvl="1" algn="just"/>
            <a:r>
              <a:rPr lang="en-US" dirty="0"/>
              <a:t>the </a:t>
            </a:r>
            <a:r>
              <a:rPr lang="en-US" dirty="0">
                <a:solidFill>
                  <a:srgbClr val="FF0000"/>
                </a:solidFill>
              </a:rPr>
              <a:t>size of wire </a:t>
            </a:r>
            <a:r>
              <a:rPr lang="en-US" dirty="0"/>
              <a:t>antenna is completely dependent upon the </a:t>
            </a:r>
            <a:r>
              <a:rPr lang="en-US" dirty="0">
                <a:solidFill>
                  <a:srgbClr val="FF0000"/>
                </a:solidFill>
              </a:rPr>
              <a:t>wavelength.</a:t>
            </a:r>
          </a:p>
          <a:p>
            <a:pPr lvl="1" algn="just"/>
            <a:r>
              <a:rPr lang="en-US" dirty="0"/>
              <a:t>A short dipole antenna is a very common and simple type antenna with feeding line connected in the center and its </a:t>
            </a:r>
            <a:r>
              <a:rPr lang="en-US" dirty="0">
                <a:solidFill>
                  <a:srgbClr val="FF0000"/>
                </a:solidFill>
              </a:rPr>
              <a:t>length</a:t>
            </a:r>
            <a:r>
              <a:rPr lang="en-US" dirty="0"/>
              <a:t> should be </a:t>
            </a:r>
            <a:r>
              <a:rPr lang="en-US" dirty="0">
                <a:solidFill>
                  <a:srgbClr val="FF0000"/>
                </a:solidFill>
              </a:rPr>
              <a:t>less than the one-tenth of the wavelength</a:t>
            </a:r>
            <a:r>
              <a:rPr lang="en-US" dirty="0"/>
              <a:t>.</a:t>
            </a:r>
          </a:p>
          <a:p>
            <a:pPr lvl="1" algn="just"/>
            <a:r>
              <a:rPr lang="en-US" dirty="0"/>
              <a:t>This antenna is </a:t>
            </a:r>
            <a:r>
              <a:rPr lang="en-US" dirty="0">
                <a:solidFill>
                  <a:srgbClr val="FF0000"/>
                </a:solidFill>
              </a:rPr>
              <a:t>omnidirectional </a:t>
            </a:r>
            <a:r>
              <a:rPr lang="en-US" dirty="0"/>
              <a:t>with 90° half-power </a:t>
            </a:r>
            <a:r>
              <a:rPr lang="en-US" dirty="0" err="1"/>
              <a:t>beamwidth</a:t>
            </a:r>
            <a:r>
              <a:rPr lang="en-US" dirty="0"/>
              <a:t> and shows a linear polarization </a:t>
            </a:r>
            <a:r>
              <a:rPr lang="en-IN" dirty="0"/>
              <a:t>radiation characteristic.</a:t>
            </a:r>
          </a:p>
        </p:txBody>
      </p:sp>
    </p:spTree>
    <p:extLst>
      <p:ext uri="{BB962C8B-B14F-4D97-AF65-F5344CB8AC3E}">
        <p14:creationId xmlns:p14="http://schemas.microsoft.com/office/powerpoint/2010/main" val="1468935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Sensing Antenna</a:t>
            </a:r>
            <a:br>
              <a:rPr lang="en-IN" dirty="0"/>
            </a:br>
            <a:endParaRPr lang="en-IN" dirty="0"/>
          </a:p>
        </p:txBody>
      </p:sp>
      <p:sp>
        <p:nvSpPr>
          <p:cNvPr id="3" name="Content Placeholder 2"/>
          <p:cNvSpPr>
            <a:spLocks noGrp="1"/>
          </p:cNvSpPr>
          <p:nvPr>
            <p:ph idx="1"/>
          </p:nvPr>
        </p:nvSpPr>
        <p:spPr/>
        <p:txBody>
          <a:bodyPr/>
          <a:lstStyle/>
          <a:p>
            <a:r>
              <a:rPr lang="en-IN" dirty="0"/>
              <a:t>Dipole Antenna</a:t>
            </a:r>
          </a:p>
          <a:p>
            <a:pPr lvl="1"/>
            <a:r>
              <a:rPr lang="en-US" dirty="0"/>
              <a:t>A dipole antenna is an extension of the short dipole and in this antenna, the </a:t>
            </a:r>
            <a:r>
              <a:rPr lang="en-US" dirty="0">
                <a:solidFill>
                  <a:srgbClr val="FF0000"/>
                </a:solidFill>
              </a:rPr>
              <a:t>length of each conductor </a:t>
            </a:r>
            <a:r>
              <a:rPr lang="en-US" dirty="0"/>
              <a:t>must be chosen as the </a:t>
            </a:r>
            <a:r>
              <a:rPr lang="en-US" dirty="0">
                <a:solidFill>
                  <a:srgbClr val="FF0000"/>
                </a:solidFill>
              </a:rPr>
              <a:t>quarter wavelength of the operating frequency</a:t>
            </a:r>
            <a:endParaRPr lang="en-IN" dirty="0">
              <a:solidFill>
                <a:srgbClr val="FF0000"/>
              </a:solidFill>
            </a:endParaRPr>
          </a:p>
          <a:p>
            <a:pPr lvl="1"/>
            <a:r>
              <a:rPr lang="en-US" dirty="0"/>
              <a:t>Compared to short dipole antenna, the dipole antenna is directional and has a </a:t>
            </a:r>
            <a:r>
              <a:rPr lang="en-US" dirty="0">
                <a:solidFill>
                  <a:srgbClr val="FF0000"/>
                </a:solidFill>
              </a:rPr>
              <a:t>large bandwidth.</a:t>
            </a:r>
            <a:endParaRPr lang="en-IN" dirty="0">
              <a:solidFill>
                <a:srgbClr val="FF0000"/>
              </a:solidFill>
            </a:endParaRPr>
          </a:p>
        </p:txBody>
      </p:sp>
      <p:pic>
        <p:nvPicPr>
          <p:cNvPr id="4" name="Picture 3"/>
          <p:cNvPicPr>
            <a:picLocks noChangeAspect="1"/>
          </p:cNvPicPr>
          <p:nvPr/>
        </p:nvPicPr>
        <p:blipFill>
          <a:blip r:embed="rId2"/>
          <a:stretch>
            <a:fillRect/>
          </a:stretch>
        </p:blipFill>
        <p:spPr>
          <a:xfrm>
            <a:off x="6694098" y="3827724"/>
            <a:ext cx="4209692" cy="2762856"/>
          </a:xfrm>
          <a:prstGeom prst="rect">
            <a:avLst/>
          </a:prstGeom>
        </p:spPr>
      </p:pic>
    </p:spTree>
    <p:extLst>
      <p:ext uri="{BB962C8B-B14F-4D97-AF65-F5344CB8AC3E}">
        <p14:creationId xmlns:p14="http://schemas.microsoft.com/office/powerpoint/2010/main" val="28194016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Sensing Antenna</a:t>
            </a:r>
            <a:br>
              <a:rPr lang="en-IN" dirty="0"/>
            </a:br>
            <a:endParaRPr lang="en-IN" dirty="0"/>
          </a:p>
        </p:txBody>
      </p:sp>
      <p:sp>
        <p:nvSpPr>
          <p:cNvPr id="3" name="Content Placeholder 2"/>
          <p:cNvSpPr>
            <a:spLocks noGrp="1"/>
          </p:cNvSpPr>
          <p:nvPr>
            <p:ph idx="1"/>
          </p:nvPr>
        </p:nvSpPr>
        <p:spPr/>
        <p:txBody>
          <a:bodyPr/>
          <a:lstStyle/>
          <a:p>
            <a:r>
              <a:rPr lang="en-IN" dirty="0"/>
              <a:t>Monopole Antenna</a:t>
            </a:r>
          </a:p>
          <a:p>
            <a:pPr lvl="1"/>
            <a:r>
              <a:rPr lang="en-US" dirty="0"/>
              <a:t>with single pole and consists of a </a:t>
            </a:r>
            <a:r>
              <a:rPr lang="en-US" dirty="0">
                <a:solidFill>
                  <a:srgbClr val="FF0000"/>
                </a:solidFill>
              </a:rPr>
              <a:t>single conductor </a:t>
            </a:r>
            <a:r>
              <a:rPr lang="en-US" dirty="0"/>
              <a:t>generally connected in the </a:t>
            </a:r>
            <a:r>
              <a:rPr lang="en-US" dirty="0">
                <a:solidFill>
                  <a:srgbClr val="FF0000"/>
                </a:solidFill>
              </a:rPr>
              <a:t>perpendicular or vertical direction</a:t>
            </a:r>
            <a:r>
              <a:rPr lang="en-US" dirty="0"/>
              <a:t>.</a:t>
            </a:r>
          </a:p>
          <a:p>
            <a:pPr lvl="1"/>
            <a:r>
              <a:rPr lang="en-US" dirty="0"/>
              <a:t>antenna size is the </a:t>
            </a:r>
            <a:r>
              <a:rPr lang="en-US" dirty="0">
                <a:solidFill>
                  <a:srgbClr val="FF0000"/>
                </a:solidFill>
              </a:rPr>
              <a:t>half wavelength </a:t>
            </a:r>
            <a:r>
              <a:rPr lang="en-US" dirty="0"/>
              <a:t>of the simple dipole antenna</a:t>
            </a:r>
          </a:p>
          <a:p>
            <a:pPr lvl="1"/>
            <a:r>
              <a:rPr lang="en-US" dirty="0"/>
              <a:t>The </a:t>
            </a:r>
            <a:r>
              <a:rPr lang="en-US" dirty="0">
                <a:solidFill>
                  <a:srgbClr val="FF0000"/>
                </a:solidFill>
              </a:rPr>
              <a:t>directivity </a:t>
            </a:r>
            <a:r>
              <a:rPr lang="en-US" dirty="0"/>
              <a:t>of the monopole antenna is roughly </a:t>
            </a:r>
            <a:r>
              <a:rPr lang="en-US" dirty="0">
                <a:solidFill>
                  <a:srgbClr val="FF0000"/>
                </a:solidFill>
              </a:rPr>
              <a:t>double the length </a:t>
            </a:r>
            <a:r>
              <a:rPr lang="en-US" dirty="0"/>
              <a:t>of the antenna.</a:t>
            </a:r>
            <a:endParaRPr lang="en-IN" dirty="0"/>
          </a:p>
        </p:txBody>
      </p:sp>
      <p:pic>
        <p:nvPicPr>
          <p:cNvPr id="4" name="Picture 3"/>
          <p:cNvPicPr>
            <a:picLocks noChangeAspect="1"/>
          </p:cNvPicPr>
          <p:nvPr/>
        </p:nvPicPr>
        <p:blipFill>
          <a:blip r:embed="rId2"/>
          <a:stretch>
            <a:fillRect/>
          </a:stretch>
        </p:blipFill>
        <p:spPr>
          <a:xfrm>
            <a:off x="3096883" y="3838756"/>
            <a:ext cx="5684807" cy="2810862"/>
          </a:xfrm>
          <a:prstGeom prst="rect">
            <a:avLst/>
          </a:prstGeom>
        </p:spPr>
      </p:pic>
    </p:spTree>
    <p:extLst>
      <p:ext uri="{BB962C8B-B14F-4D97-AF65-F5344CB8AC3E}">
        <p14:creationId xmlns:p14="http://schemas.microsoft.com/office/powerpoint/2010/main" val="718001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Sensing Antenna</a:t>
            </a:r>
            <a:br>
              <a:rPr lang="en-IN" dirty="0"/>
            </a:br>
            <a:endParaRPr lang="en-IN" dirty="0"/>
          </a:p>
        </p:txBody>
      </p:sp>
      <p:sp>
        <p:nvSpPr>
          <p:cNvPr id="3" name="Content Placeholder 2"/>
          <p:cNvSpPr>
            <a:spLocks noGrp="1"/>
          </p:cNvSpPr>
          <p:nvPr>
            <p:ph idx="1"/>
          </p:nvPr>
        </p:nvSpPr>
        <p:spPr/>
        <p:txBody>
          <a:bodyPr/>
          <a:lstStyle/>
          <a:p>
            <a:r>
              <a:rPr lang="en-IN" dirty="0"/>
              <a:t>Loop Antenna</a:t>
            </a:r>
          </a:p>
          <a:p>
            <a:pPr lvl="1"/>
            <a:r>
              <a:rPr lang="en-US" dirty="0"/>
              <a:t>The </a:t>
            </a:r>
            <a:r>
              <a:rPr lang="en-US" dirty="0">
                <a:solidFill>
                  <a:srgbClr val="FF0000"/>
                </a:solidFill>
              </a:rPr>
              <a:t>circumference</a:t>
            </a:r>
            <a:r>
              <a:rPr lang="en-US" dirty="0"/>
              <a:t> of the loop determines the antenna </a:t>
            </a:r>
            <a:r>
              <a:rPr lang="en-US" dirty="0">
                <a:solidFill>
                  <a:srgbClr val="FF0000"/>
                </a:solidFill>
              </a:rPr>
              <a:t>efficiency </a:t>
            </a:r>
            <a:r>
              <a:rPr lang="en-US" dirty="0"/>
              <a:t>similar to monopole where the conductor length measures the efficiency of the antenna.</a:t>
            </a:r>
          </a:p>
          <a:p>
            <a:pPr lvl="1"/>
            <a:r>
              <a:rPr lang="en-US" dirty="0"/>
              <a:t>On the basis of circumference, </a:t>
            </a:r>
          </a:p>
          <a:p>
            <a:pPr marL="457200" lvl="1" indent="0">
              <a:buNone/>
            </a:pPr>
            <a:r>
              <a:rPr lang="en-US" dirty="0"/>
              <a:t>the loop antenna is classified </a:t>
            </a:r>
          </a:p>
          <a:p>
            <a:pPr marL="457200" lvl="1" indent="0">
              <a:buNone/>
            </a:pPr>
            <a:r>
              <a:rPr lang="en-US" dirty="0"/>
              <a:t>as of two types; one is </a:t>
            </a:r>
            <a:r>
              <a:rPr lang="en-US" dirty="0">
                <a:solidFill>
                  <a:srgbClr val="FF0000"/>
                </a:solidFill>
              </a:rPr>
              <a:t>electrically</a:t>
            </a:r>
          </a:p>
          <a:p>
            <a:pPr marL="457200" lvl="1" indent="0">
              <a:buNone/>
            </a:pPr>
            <a:r>
              <a:rPr lang="en-US" dirty="0">
                <a:solidFill>
                  <a:srgbClr val="FF0000"/>
                </a:solidFill>
              </a:rPr>
              <a:t>small </a:t>
            </a:r>
            <a:r>
              <a:rPr lang="en-US" dirty="0"/>
              <a:t>whose circumference            and</a:t>
            </a:r>
          </a:p>
          <a:p>
            <a:pPr marL="457200" lvl="1" indent="0">
              <a:buNone/>
            </a:pPr>
            <a:r>
              <a:rPr lang="en-US" dirty="0"/>
              <a:t>other type is </a:t>
            </a:r>
            <a:r>
              <a:rPr lang="en-US" dirty="0">
                <a:solidFill>
                  <a:srgbClr val="FF0000"/>
                </a:solidFill>
              </a:rPr>
              <a:t>electrically large </a:t>
            </a:r>
            <a:r>
              <a:rPr lang="en-US" dirty="0"/>
              <a:t>loop </a:t>
            </a:r>
          </a:p>
          <a:p>
            <a:pPr marL="457200" lvl="1" indent="0">
              <a:buNone/>
            </a:pPr>
            <a:r>
              <a:rPr lang="en-US" dirty="0"/>
              <a:t>antenna whose circumference </a:t>
            </a:r>
          </a:p>
          <a:p>
            <a:pPr lvl="1"/>
            <a:endParaRPr lang="en-IN" dirty="0"/>
          </a:p>
        </p:txBody>
      </p:sp>
      <p:pic>
        <p:nvPicPr>
          <p:cNvPr id="4" name="Picture 3"/>
          <p:cNvPicPr>
            <a:picLocks noChangeAspect="1"/>
          </p:cNvPicPr>
          <p:nvPr/>
        </p:nvPicPr>
        <p:blipFill>
          <a:blip r:embed="rId2"/>
          <a:stretch>
            <a:fillRect/>
          </a:stretch>
        </p:blipFill>
        <p:spPr>
          <a:xfrm>
            <a:off x="6142008" y="3460951"/>
            <a:ext cx="4006879" cy="2782686"/>
          </a:xfrm>
          <a:prstGeom prst="rect">
            <a:avLst/>
          </a:prstGeom>
        </p:spPr>
      </p:pic>
      <p:pic>
        <p:nvPicPr>
          <p:cNvPr id="6" name="Picture 5"/>
          <p:cNvPicPr>
            <a:picLocks noChangeAspect="1"/>
          </p:cNvPicPr>
          <p:nvPr/>
        </p:nvPicPr>
        <p:blipFill>
          <a:blip r:embed="rId3"/>
          <a:stretch>
            <a:fillRect/>
          </a:stretch>
        </p:blipFill>
        <p:spPr>
          <a:xfrm>
            <a:off x="4816279" y="4598260"/>
            <a:ext cx="676007" cy="248646"/>
          </a:xfrm>
          <a:prstGeom prst="rect">
            <a:avLst/>
          </a:prstGeom>
        </p:spPr>
      </p:pic>
      <p:pic>
        <p:nvPicPr>
          <p:cNvPr id="7" name="Picture 6"/>
          <p:cNvPicPr>
            <a:picLocks noChangeAspect="1"/>
          </p:cNvPicPr>
          <p:nvPr/>
        </p:nvPicPr>
        <p:blipFill>
          <a:blip r:embed="rId4"/>
          <a:stretch>
            <a:fillRect/>
          </a:stretch>
        </p:blipFill>
        <p:spPr>
          <a:xfrm>
            <a:off x="5154283" y="5350570"/>
            <a:ext cx="457200" cy="322729"/>
          </a:xfrm>
          <a:prstGeom prst="rect">
            <a:avLst/>
          </a:prstGeom>
        </p:spPr>
      </p:pic>
    </p:spTree>
    <p:extLst>
      <p:ext uri="{BB962C8B-B14F-4D97-AF65-F5344CB8AC3E}">
        <p14:creationId xmlns:p14="http://schemas.microsoft.com/office/powerpoint/2010/main" val="22816639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Sensing Antenna</a:t>
            </a:r>
            <a:br>
              <a:rPr lang="en-IN" dirty="0"/>
            </a:br>
            <a:endParaRPr lang="en-IN" dirty="0"/>
          </a:p>
        </p:txBody>
      </p:sp>
      <p:sp>
        <p:nvSpPr>
          <p:cNvPr id="3" name="Content Placeholder 2"/>
          <p:cNvSpPr>
            <a:spLocks noGrp="1"/>
          </p:cNvSpPr>
          <p:nvPr>
            <p:ph idx="1"/>
          </p:nvPr>
        </p:nvSpPr>
        <p:spPr/>
        <p:txBody>
          <a:bodyPr/>
          <a:lstStyle/>
          <a:p>
            <a:r>
              <a:rPr lang="en-IN" dirty="0"/>
              <a:t>Helical Antenna</a:t>
            </a:r>
          </a:p>
          <a:p>
            <a:pPr lvl="1"/>
            <a:r>
              <a:rPr lang="en-US" dirty="0"/>
              <a:t>The helical antenna is having the shape of a helix and is popularly called as </a:t>
            </a:r>
            <a:r>
              <a:rPr lang="en-US" dirty="0">
                <a:solidFill>
                  <a:srgbClr val="FF0000"/>
                </a:solidFill>
              </a:rPr>
              <a:t>traveling wave antenna</a:t>
            </a:r>
            <a:r>
              <a:rPr lang="en-US" dirty="0"/>
              <a:t>.</a:t>
            </a:r>
          </a:p>
          <a:p>
            <a:pPr lvl="1"/>
            <a:r>
              <a:rPr lang="en-US" dirty="0"/>
              <a:t>Here, D is the diameter of the single turn,</a:t>
            </a:r>
          </a:p>
          <a:p>
            <a:pPr marL="457200" lvl="1" indent="0">
              <a:buNone/>
            </a:pPr>
            <a:r>
              <a:rPr lang="en-US" dirty="0"/>
              <a:t>N is the number of turns, H is the height of antenna, </a:t>
            </a:r>
          </a:p>
          <a:p>
            <a:pPr marL="457200" lvl="1" indent="0">
              <a:buNone/>
            </a:pPr>
            <a:r>
              <a:rPr lang="en-US" dirty="0"/>
              <a:t>and S is the distance between two consecutive turns.</a:t>
            </a:r>
            <a:endParaRPr lang="en-IN" dirty="0"/>
          </a:p>
        </p:txBody>
      </p:sp>
      <p:pic>
        <p:nvPicPr>
          <p:cNvPr id="4" name="Picture 3"/>
          <p:cNvPicPr>
            <a:picLocks noChangeAspect="1"/>
          </p:cNvPicPr>
          <p:nvPr/>
        </p:nvPicPr>
        <p:blipFill>
          <a:blip r:embed="rId2"/>
          <a:stretch>
            <a:fillRect/>
          </a:stretch>
        </p:blipFill>
        <p:spPr>
          <a:xfrm>
            <a:off x="8361694" y="2846717"/>
            <a:ext cx="3357560" cy="2690004"/>
          </a:xfrm>
          <a:prstGeom prst="rect">
            <a:avLst/>
          </a:prstGeom>
        </p:spPr>
      </p:pic>
    </p:spTree>
    <p:extLst>
      <p:ext uri="{BB962C8B-B14F-4D97-AF65-F5344CB8AC3E}">
        <p14:creationId xmlns:p14="http://schemas.microsoft.com/office/powerpoint/2010/main" val="28057580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Sensing Antenna</a:t>
            </a:r>
            <a:br>
              <a:rPr lang="en-IN" dirty="0"/>
            </a:br>
            <a:endParaRPr lang="en-IN" dirty="0"/>
          </a:p>
        </p:txBody>
      </p:sp>
      <p:sp>
        <p:nvSpPr>
          <p:cNvPr id="3" name="Content Placeholder 2"/>
          <p:cNvSpPr>
            <a:spLocks noGrp="1"/>
          </p:cNvSpPr>
          <p:nvPr>
            <p:ph idx="1"/>
          </p:nvPr>
        </p:nvSpPr>
        <p:spPr>
          <a:xfrm>
            <a:off x="769189" y="1825626"/>
            <a:ext cx="10515600" cy="4351338"/>
          </a:xfrm>
        </p:spPr>
        <p:txBody>
          <a:bodyPr/>
          <a:lstStyle/>
          <a:p>
            <a:pPr marL="0" indent="0">
              <a:buNone/>
            </a:pPr>
            <a:r>
              <a:rPr lang="en-IN" dirty="0"/>
              <a:t>Yagi–</a:t>
            </a:r>
            <a:r>
              <a:rPr lang="en-IN" dirty="0" err="1"/>
              <a:t>Uda</a:t>
            </a:r>
            <a:r>
              <a:rPr lang="en-IN" dirty="0"/>
              <a:t> Antenna</a:t>
            </a:r>
          </a:p>
          <a:p>
            <a:r>
              <a:rPr lang="en-US" dirty="0"/>
              <a:t>This antenna is the most</a:t>
            </a:r>
          </a:p>
          <a:p>
            <a:pPr marL="0" indent="0">
              <a:buNone/>
            </a:pPr>
            <a:r>
              <a:rPr lang="en-US" dirty="0"/>
              <a:t>popular antenna type and </a:t>
            </a:r>
          </a:p>
          <a:p>
            <a:pPr marL="0" indent="0">
              <a:buNone/>
            </a:pPr>
            <a:r>
              <a:rPr lang="en-US" dirty="0"/>
              <a:t>can be easily seen on the</a:t>
            </a:r>
          </a:p>
          <a:p>
            <a:pPr marL="0" indent="0">
              <a:buNone/>
            </a:pPr>
            <a:r>
              <a:rPr lang="en-US" dirty="0"/>
              <a:t> rooftop of the small and </a:t>
            </a:r>
          </a:p>
          <a:p>
            <a:pPr marL="0" indent="0">
              <a:buNone/>
            </a:pPr>
            <a:r>
              <a:rPr lang="en-US" dirty="0"/>
              <a:t>large building used mainly</a:t>
            </a:r>
          </a:p>
          <a:p>
            <a:pPr marL="0" indent="0">
              <a:buNone/>
            </a:pPr>
            <a:r>
              <a:rPr lang="en-US" dirty="0"/>
              <a:t>for the purpose of</a:t>
            </a:r>
          </a:p>
          <a:p>
            <a:pPr marL="0" indent="0">
              <a:buNone/>
            </a:pPr>
            <a:r>
              <a:rPr lang="en-US" dirty="0"/>
              <a:t> </a:t>
            </a:r>
            <a:r>
              <a:rPr lang="en-US" dirty="0">
                <a:solidFill>
                  <a:srgbClr val="FF0000"/>
                </a:solidFill>
              </a:rPr>
              <a:t>broadcasting.</a:t>
            </a:r>
            <a:endParaRPr lang="en-IN" dirty="0">
              <a:solidFill>
                <a:srgbClr val="FF0000"/>
              </a:solidFill>
            </a:endParaRPr>
          </a:p>
        </p:txBody>
      </p:sp>
      <p:pic>
        <p:nvPicPr>
          <p:cNvPr id="4" name="Picture 3"/>
          <p:cNvPicPr>
            <a:picLocks noChangeAspect="1"/>
          </p:cNvPicPr>
          <p:nvPr/>
        </p:nvPicPr>
        <p:blipFill>
          <a:blip r:embed="rId2"/>
          <a:stretch>
            <a:fillRect/>
          </a:stretch>
        </p:blipFill>
        <p:spPr>
          <a:xfrm>
            <a:off x="5451984" y="1825626"/>
            <a:ext cx="6436795" cy="3634896"/>
          </a:xfrm>
          <a:prstGeom prst="rect">
            <a:avLst/>
          </a:prstGeom>
        </p:spPr>
      </p:pic>
    </p:spTree>
    <p:extLst>
      <p:ext uri="{BB962C8B-B14F-4D97-AF65-F5344CB8AC3E}">
        <p14:creationId xmlns:p14="http://schemas.microsoft.com/office/powerpoint/2010/main" val="13630197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lvl="1" algn="just"/>
            <a:r>
              <a:rPr lang="en-US" dirty="0"/>
              <a:t>This antenna is a simple </a:t>
            </a:r>
            <a:r>
              <a:rPr lang="en-US" dirty="0">
                <a:solidFill>
                  <a:srgbClr val="FF0000"/>
                </a:solidFill>
              </a:rPr>
              <a:t>high gain </a:t>
            </a:r>
            <a:r>
              <a:rPr lang="en-US" dirty="0"/>
              <a:t>antenna consisting of an array of components connected in </a:t>
            </a:r>
            <a:r>
              <a:rPr lang="en-US" dirty="0">
                <a:solidFill>
                  <a:srgbClr val="FF0000"/>
                </a:solidFill>
              </a:rPr>
              <a:t>parallel to the feeding element</a:t>
            </a:r>
            <a:r>
              <a:rPr lang="en-US" dirty="0"/>
              <a:t>.</a:t>
            </a:r>
          </a:p>
          <a:p>
            <a:pPr lvl="1" algn="just"/>
            <a:r>
              <a:rPr lang="en-US" dirty="0"/>
              <a:t>This antenna has a single feeding element generally present in the middle of the array and all other </a:t>
            </a:r>
            <a:r>
              <a:rPr lang="en-US" dirty="0">
                <a:solidFill>
                  <a:srgbClr val="FF0000"/>
                </a:solidFill>
              </a:rPr>
              <a:t>parasitic elements</a:t>
            </a:r>
            <a:r>
              <a:rPr lang="en-US" dirty="0"/>
              <a:t> help in transmission of power in one direction.</a:t>
            </a:r>
          </a:p>
          <a:p>
            <a:pPr lvl="1" algn="just"/>
            <a:r>
              <a:rPr lang="en-US" dirty="0"/>
              <a:t>In this antenna, the length of </a:t>
            </a:r>
            <a:r>
              <a:rPr lang="en-US" dirty="0">
                <a:solidFill>
                  <a:srgbClr val="FF0000"/>
                </a:solidFill>
              </a:rPr>
              <a:t>the reflector </a:t>
            </a:r>
            <a:r>
              <a:rPr lang="en-US" dirty="0"/>
              <a:t>is kept slightly larger than the feeder; the main purpose of this length variation is to create a </a:t>
            </a:r>
            <a:r>
              <a:rPr lang="en-US" dirty="0">
                <a:solidFill>
                  <a:srgbClr val="FF0000"/>
                </a:solidFill>
              </a:rPr>
              <a:t>phase difference </a:t>
            </a:r>
            <a:r>
              <a:rPr lang="en-US" dirty="0"/>
              <a:t>so that it can act as a traveling wave antenna.</a:t>
            </a:r>
          </a:p>
          <a:p>
            <a:pPr lvl="1" algn="just"/>
            <a:r>
              <a:rPr lang="en-US" dirty="0"/>
              <a:t>The other elements are called </a:t>
            </a:r>
            <a:r>
              <a:rPr lang="en-US" dirty="0">
                <a:solidFill>
                  <a:srgbClr val="FF0000"/>
                </a:solidFill>
              </a:rPr>
              <a:t>directors</a:t>
            </a:r>
            <a:r>
              <a:rPr lang="en-US" dirty="0"/>
              <a:t> and their number ranges from one to twenty. The Yagi–</a:t>
            </a:r>
            <a:r>
              <a:rPr lang="en-US" dirty="0" err="1"/>
              <a:t>Uda</a:t>
            </a:r>
            <a:r>
              <a:rPr lang="en-US" dirty="0"/>
              <a:t> antenna used for receiving TV signals in home</a:t>
            </a:r>
            <a:endParaRPr lang="en-IN" dirty="0"/>
          </a:p>
        </p:txBody>
      </p:sp>
    </p:spTree>
    <p:extLst>
      <p:ext uri="{BB962C8B-B14F-4D97-AF65-F5344CB8AC3E}">
        <p14:creationId xmlns:p14="http://schemas.microsoft.com/office/powerpoint/2010/main" val="22107946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Sensing Antenna</a:t>
            </a:r>
            <a:br>
              <a:rPr lang="en-IN" dirty="0"/>
            </a:br>
            <a:endParaRPr lang="en-IN" dirty="0"/>
          </a:p>
        </p:txBody>
      </p:sp>
      <p:sp>
        <p:nvSpPr>
          <p:cNvPr id="3" name="Content Placeholder 2"/>
          <p:cNvSpPr>
            <a:spLocks noGrp="1"/>
          </p:cNvSpPr>
          <p:nvPr>
            <p:ph idx="1"/>
          </p:nvPr>
        </p:nvSpPr>
        <p:spPr/>
        <p:txBody>
          <a:bodyPr/>
          <a:lstStyle/>
          <a:p>
            <a:r>
              <a:rPr lang="en-IN" dirty="0"/>
              <a:t>Spiral Antenna</a:t>
            </a:r>
          </a:p>
          <a:p>
            <a:pPr lvl="1"/>
            <a:r>
              <a:rPr lang="en-US" dirty="0"/>
              <a:t>small size and good sensing capability</a:t>
            </a:r>
          </a:p>
          <a:p>
            <a:pPr lvl="1"/>
            <a:r>
              <a:rPr lang="en-IN" dirty="0"/>
              <a:t>wide bandwidth</a:t>
            </a:r>
          </a:p>
          <a:p>
            <a:pPr lvl="1"/>
            <a:r>
              <a:rPr lang="en-US" dirty="0"/>
              <a:t>High frequency range of 1–18 GHz is popularly used in lightweight fighter aircraft.</a:t>
            </a:r>
          </a:p>
          <a:p>
            <a:pPr lvl="1"/>
            <a:r>
              <a:rPr lang="en-US" dirty="0"/>
              <a:t>Spiral antennas are derived from dipole antenna by turning its arm either in a circular shape or rectangular shape and their feeding element is present in the center of the antenna. </a:t>
            </a:r>
            <a:endParaRPr lang="en-IN" dirty="0"/>
          </a:p>
        </p:txBody>
      </p:sp>
      <p:pic>
        <p:nvPicPr>
          <p:cNvPr id="4" name="Picture 3"/>
          <p:cNvPicPr>
            <a:picLocks noChangeAspect="1"/>
          </p:cNvPicPr>
          <p:nvPr/>
        </p:nvPicPr>
        <p:blipFill>
          <a:blip r:embed="rId2"/>
          <a:stretch>
            <a:fillRect/>
          </a:stretch>
        </p:blipFill>
        <p:spPr>
          <a:xfrm>
            <a:off x="8543416" y="4438431"/>
            <a:ext cx="2326150" cy="2419569"/>
          </a:xfrm>
          <a:prstGeom prst="rect">
            <a:avLst/>
          </a:prstGeom>
        </p:spPr>
      </p:pic>
    </p:spTree>
    <p:extLst>
      <p:ext uri="{BB962C8B-B14F-4D97-AF65-F5344CB8AC3E}">
        <p14:creationId xmlns:p14="http://schemas.microsoft.com/office/powerpoint/2010/main" val="23644557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Sensing Antenna</a:t>
            </a:r>
            <a:br>
              <a:rPr lang="en-IN" dirty="0"/>
            </a:br>
            <a:endParaRPr lang="en-IN" dirty="0"/>
          </a:p>
        </p:txBody>
      </p:sp>
      <p:sp>
        <p:nvSpPr>
          <p:cNvPr id="3" name="Content Placeholder 2"/>
          <p:cNvSpPr>
            <a:spLocks noGrp="1"/>
          </p:cNvSpPr>
          <p:nvPr>
            <p:ph idx="1"/>
          </p:nvPr>
        </p:nvSpPr>
        <p:spPr/>
        <p:txBody>
          <a:bodyPr>
            <a:normAutofit fontScale="92500" lnSpcReduction="20000"/>
          </a:bodyPr>
          <a:lstStyle/>
          <a:p>
            <a:pPr marL="0" indent="0">
              <a:buNone/>
            </a:pPr>
            <a:r>
              <a:rPr lang="en-IN" dirty="0"/>
              <a:t>Slot Antenna</a:t>
            </a:r>
          </a:p>
          <a:p>
            <a:pPr algn="just"/>
            <a:r>
              <a:rPr lang="en-US" dirty="0"/>
              <a:t>Slot antenna operates well within the </a:t>
            </a:r>
          </a:p>
          <a:p>
            <a:pPr marL="0" indent="0" algn="just">
              <a:buNone/>
            </a:pPr>
            <a:r>
              <a:rPr lang="en-US" dirty="0"/>
              <a:t>frequency range of </a:t>
            </a:r>
            <a:r>
              <a:rPr lang="en-US" dirty="0">
                <a:solidFill>
                  <a:srgbClr val="FF0000"/>
                </a:solidFill>
              </a:rPr>
              <a:t>300 MHz to 24 GHz</a:t>
            </a:r>
            <a:r>
              <a:rPr lang="en-US" dirty="0"/>
              <a:t>. </a:t>
            </a:r>
          </a:p>
          <a:p>
            <a:pPr marL="0" indent="0" algn="just">
              <a:buNone/>
            </a:pPr>
            <a:r>
              <a:rPr lang="en-US" dirty="0"/>
              <a:t>A slot is basically a cut of any shape or </a:t>
            </a:r>
          </a:p>
          <a:p>
            <a:pPr marL="0" indent="0" algn="just">
              <a:buNone/>
            </a:pPr>
            <a:r>
              <a:rPr lang="en-US" dirty="0"/>
              <a:t>size present on the surface of the antenna</a:t>
            </a:r>
          </a:p>
          <a:p>
            <a:pPr algn="just"/>
            <a:r>
              <a:rPr lang="en-US" dirty="0"/>
              <a:t>a rectangular slot of dimension a × b is </a:t>
            </a:r>
          </a:p>
          <a:p>
            <a:pPr marL="0" indent="0" algn="just">
              <a:buNone/>
            </a:pPr>
            <a:r>
              <a:rPr lang="en-US" dirty="0"/>
              <a:t>cut from the conducting plane. </a:t>
            </a:r>
          </a:p>
          <a:p>
            <a:pPr algn="just"/>
            <a:r>
              <a:rPr lang="en-US" dirty="0"/>
              <a:t>After implanting the slot, </a:t>
            </a:r>
          </a:p>
          <a:p>
            <a:pPr marL="0" indent="0" algn="just">
              <a:buNone/>
            </a:pPr>
            <a:r>
              <a:rPr lang="en-US" dirty="0"/>
              <a:t>the E-field experiences some distortion on the radiating surface, and current across the slot is primarily responsible for changing the radiation mechanism.</a:t>
            </a:r>
            <a:endParaRPr lang="en-IN" dirty="0"/>
          </a:p>
        </p:txBody>
      </p:sp>
      <p:pic>
        <p:nvPicPr>
          <p:cNvPr id="4" name="Picture 3"/>
          <p:cNvPicPr>
            <a:picLocks noChangeAspect="1"/>
          </p:cNvPicPr>
          <p:nvPr/>
        </p:nvPicPr>
        <p:blipFill>
          <a:blip r:embed="rId2"/>
          <a:stretch>
            <a:fillRect/>
          </a:stretch>
        </p:blipFill>
        <p:spPr>
          <a:xfrm>
            <a:off x="7529536" y="2225614"/>
            <a:ext cx="4099769" cy="2810953"/>
          </a:xfrm>
          <a:prstGeom prst="rect">
            <a:avLst/>
          </a:prstGeom>
        </p:spPr>
      </p:pic>
    </p:spTree>
    <p:extLst>
      <p:ext uri="{BB962C8B-B14F-4D97-AF65-F5344CB8AC3E}">
        <p14:creationId xmlns:p14="http://schemas.microsoft.com/office/powerpoint/2010/main" val="41987315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buNone/>
            </a:pPr>
            <a:r>
              <a:rPr lang="en-IN" dirty="0"/>
              <a:t>Horn Antenna</a:t>
            </a:r>
          </a:p>
          <a:p>
            <a:pPr lvl="1"/>
            <a:r>
              <a:rPr lang="en-US" dirty="0"/>
              <a:t>Mainly, three types of Horn antennas are in practice: </a:t>
            </a:r>
          </a:p>
          <a:p>
            <a:pPr marL="457200" lvl="1" indent="0">
              <a:buNone/>
            </a:pPr>
            <a:r>
              <a:rPr lang="en-US" dirty="0"/>
              <a:t>(a) E-plane Horn antenna: the antenna shape is flared in the E-plane axis. </a:t>
            </a:r>
          </a:p>
          <a:p>
            <a:pPr marL="457200" lvl="1" indent="0">
              <a:buNone/>
            </a:pPr>
            <a:r>
              <a:rPr lang="en-US" dirty="0"/>
              <a:t>(b) H-plane Horn antenna: the antenna shape is flared in the H-plane axis</a:t>
            </a:r>
          </a:p>
          <a:p>
            <a:pPr marL="457200" lvl="1" indent="0">
              <a:buNone/>
            </a:pPr>
            <a:r>
              <a:rPr lang="en-US" dirty="0"/>
              <a:t>(c) Pyramidal Horn antenna: when the flare is in both E-plane and H-plane axis and this type are most commonly used.</a:t>
            </a:r>
            <a:endParaRPr lang="en-IN" dirty="0"/>
          </a:p>
        </p:txBody>
      </p:sp>
      <p:pic>
        <p:nvPicPr>
          <p:cNvPr id="4" name="Picture 3"/>
          <p:cNvPicPr>
            <a:picLocks noChangeAspect="1"/>
          </p:cNvPicPr>
          <p:nvPr/>
        </p:nvPicPr>
        <p:blipFill>
          <a:blip r:embed="rId2"/>
          <a:stretch>
            <a:fillRect/>
          </a:stretch>
        </p:blipFill>
        <p:spPr>
          <a:xfrm>
            <a:off x="7234495" y="3761117"/>
            <a:ext cx="4774941" cy="2550783"/>
          </a:xfrm>
          <a:prstGeom prst="rect">
            <a:avLst/>
          </a:prstGeom>
        </p:spPr>
      </p:pic>
    </p:spTree>
    <p:extLst>
      <p:ext uri="{BB962C8B-B14F-4D97-AF65-F5344CB8AC3E}">
        <p14:creationId xmlns:p14="http://schemas.microsoft.com/office/powerpoint/2010/main" val="1300734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lgn="just">
              <a:buNone/>
            </a:pPr>
            <a:r>
              <a:rPr lang="en-IN" dirty="0"/>
              <a:t>2. Network Layer:</a:t>
            </a:r>
          </a:p>
          <a:p>
            <a:pPr lvl="1" algn="just"/>
            <a:r>
              <a:rPr lang="en-US" dirty="0"/>
              <a:t>This layer provides the facility to connect with other smart objects. This layer is also responsible for routing and secure data transmission </a:t>
            </a:r>
            <a:r>
              <a:rPr lang="en-IN" dirty="0"/>
              <a:t>through Wi-Fi, 3G, infrared, Bluetooth, UMTS, </a:t>
            </a:r>
            <a:r>
              <a:rPr lang="en-IN" dirty="0" err="1"/>
              <a:t>Zigbee</a:t>
            </a:r>
            <a:r>
              <a:rPr lang="en-IN" dirty="0"/>
              <a:t>, RFID, Satellite, </a:t>
            </a:r>
            <a:r>
              <a:rPr lang="en-IN" dirty="0" err="1"/>
              <a:t>WiMAX</a:t>
            </a:r>
            <a:r>
              <a:rPr lang="en-IN" dirty="0"/>
              <a:t>, </a:t>
            </a:r>
            <a:r>
              <a:rPr lang="en-IN" dirty="0" err="1"/>
              <a:t>etc</a:t>
            </a:r>
            <a:r>
              <a:rPr lang="en-US" dirty="0"/>
              <a:t>.</a:t>
            </a:r>
          </a:p>
          <a:p>
            <a:pPr lvl="1" algn="just"/>
            <a:r>
              <a:rPr lang="en-US" dirty="0"/>
              <a:t>IEEE 802.15.4, 6LoWPAN, </a:t>
            </a:r>
            <a:r>
              <a:rPr lang="en-US" dirty="0" err="1"/>
              <a:t>Zigbee</a:t>
            </a:r>
            <a:r>
              <a:rPr lang="en-US" dirty="0"/>
              <a:t>, Z-Wave, etc., are some protocols for secure and reliable communication in </a:t>
            </a:r>
            <a:r>
              <a:rPr lang="en-US" dirty="0" err="1"/>
              <a:t>IoT</a:t>
            </a:r>
            <a:r>
              <a:rPr lang="en-US" dirty="0"/>
              <a:t>.</a:t>
            </a:r>
          </a:p>
          <a:p>
            <a:pPr marL="0" indent="0" algn="just">
              <a:buNone/>
            </a:pPr>
            <a:r>
              <a:rPr lang="en-IN" dirty="0"/>
              <a:t>3. Application Layer:</a:t>
            </a:r>
          </a:p>
          <a:p>
            <a:pPr lvl="1" algn="just"/>
            <a:r>
              <a:rPr lang="en-US" dirty="0"/>
              <a:t>The information received from the lower layer is managed by respective management system and services specific to application are delivered to the user. </a:t>
            </a:r>
            <a:endParaRPr lang="en-IN" dirty="0"/>
          </a:p>
        </p:txBody>
      </p:sp>
    </p:spTree>
    <p:extLst>
      <p:ext uri="{BB962C8B-B14F-4D97-AF65-F5344CB8AC3E}">
        <p14:creationId xmlns:p14="http://schemas.microsoft.com/office/powerpoint/2010/main" val="12267893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7788297" y="4497672"/>
            <a:ext cx="4403703" cy="1989392"/>
          </a:xfrm>
          <a:prstGeom prst="rect">
            <a:avLst/>
          </a:prstGeom>
        </p:spPr>
      </p:pic>
      <p:sp>
        <p:nvSpPr>
          <p:cNvPr id="5" name="Rectangle 4"/>
          <p:cNvSpPr/>
          <p:nvPr/>
        </p:nvSpPr>
        <p:spPr>
          <a:xfrm>
            <a:off x="905774" y="1880557"/>
            <a:ext cx="8609162" cy="1938992"/>
          </a:xfrm>
          <a:prstGeom prst="rect">
            <a:avLst/>
          </a:prstGeom>
        </p:spPr>
        <p:txBody>
          <a:bodyPr wrap="square">
            <a:spAutoFit/>
          </a:bodyPr>
          <a:lstStyle/>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IN" sz="2400" dirty="0" err="1"/>
              <a:t>Microstrip</a:t>
            </a:r>
            <a:r>
              <a:rPr lang="en-IN" sz="2400" dirty="0"/>
              <a:t> Antenna</a:t>
            </a:r>
          </a:p>
          <a:p>
            <a:pPr marL="800100" lvl="1" indent="-342900">
              <a:buFont typeface="Arial" panose="020B0604020202020204" pitchFamily="34" charset="0"/>
              <a:buChar char="•"/>
            </a:pPr>
            <a:r>
              <a:rPr lang="en-US" sz="2400" dirty="0"/>
              <a:t>The </a:t>
            </a:r>
            <a:r>
              <a:rPr lang="en-US" sz="2400" dirty="0" err="1"/>
              <a:t>microstrip</a:t>
            </a:r>
            <a:r>
              <a:rPr lang="en-US" sz="2400" dirty="0"/>
              <a:t> antenna comprised of a </a:t>
            </a:r>
            <a:r>
              <a:rPr lang="en-US" sz="2400" dirty="0">
                <a:solidFill>
                  <a:srgbClr val="FF0000"/>
                </a:solidFill>
              </a:rPr>
              <a:t>metallic patch </a:t>
            </a:r>
            <a:r>
              <a:rPr lang="en-US" sz="2400" dirty="0"/>
              <a:t>on the top, a </a:t>
            </a:r>
            <a:r>
              <a:rPr lang="en-US" sz="2400" dirty="0">
                <a:solidFill>
                  <a:srgbClr val="FF0000"/>
                </a:solidFill>
              </a:rPr>
              <a:t>dielectric substrate </a:t>
            </a:r>
            <a:r>
              <a:rPr lang="en-US" sz="2400" dirty="0"/>
              <a:t>beneath the radiating patch and a </a:t>
            </a:r>
            <a:r>
              <a:rPr lang="en-US" sz="2400" dirty="0">
                <a:solidFill>
                  <a:srgbClr val="FF0000"/>
                </a:solidFill>
              </a:rPr>
              <a:t>conducting layer </a:t>
            </a:r>
            <a:r>
              <a:rPr lang="en-US" sz="2400" dirty="0"/>
              <a:t>at the bottom known as a ground plane</a:t>
            </a:r>
            <a:endParaRPr lang="en-IN" sz="2400" dirty="0"/>
          </a:p>
        </p:txBody>
      </p:sp>
    </p:spTree>
    <p:extLst>
      <p:ext uri="{BB962C8B-B14F-4D97-AF65-F5344CB8AC3E}">
        <p14:creationId xmlns:p14="http://schemas.microsoft.com/office/powerpoint/2010/main" val="30948557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between different types of antennas</a:t>
            </a:r>
            <a:endParaRPr lang="en-IN" dirty="0"/>
          </a:p>
        </p:txBody>
      </p:sp>
      <p:pic>
        <p:nvPicPr>
          <p:cNvPr id="4" name="Content Placeholder 3"/>
          <p:cNvPicPr>
            <a:picLocks noGrp="1" noChangeAspect="1"/>
          </p:cNvPicPr>
          <p:nvPr>
            <p:ph idx="1"/>
          </p:nvPr>
        </p:nvPicPr>
        <p:blipFill>
          <a:blip r:embed="rId2"/>
          <a:stretch>
            <a:fillRect/>
          </a:stretch>
        </p:blipFill>
        <p:spPr>
          <a:xfrm>
            <a:off x="314202" y="1799745"/>
            <a:ext cx="8354568" cy="4351338"/>
          </a:xfrm>
          <a:prstGeom prst="rect">
            <a:avLst/>
          </a:prstGeom>
        </p:spPr>
      </p:pic>
    </p:spTree>
    <p:extLst>
      <p:ext uri="{BB962C8B-B14F-4D97-AF65-F5344CB8AC3E}">
        <p14:creationId xmlns:p14="http://schemas.microsoft.com/office/powerpoint/2010/main" val="19611605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DC-DC Converter</a:t>
            </a:r>
          </a:p>
        </p:txBody>
      </p:sp>
      <p:sp>
        <p:nvSpPr>
          <p:cNvPr id="3" name="Content Placeholder 2"/>
          <p:cNvSpPr>
            <a:spLocks noGrp="1"/>
          </p:cNvSpPr>
          <p:nvPr>
            <p:ph idx="1"/>
          </p:nvPr>
        </p:nvSpPr>
        <p:spPr/>
        <p:txBody>
          <a:bodyPr>
            <a:normAutofit/>
          </a:bodyPr>
          <a:lstStyle/>
          <a:p>
            <a:pPr algn="just"/>
            <a:r>
              <a:rPr lang="en-US" dirty="0"/>
              <a:t>The DC-DC converter is an electronic device that </a:t>
            </a:r>
            <a:r>
              <a:rPr lang="en-US" dirty="0">
                <a:solidFill>
                  <a:srgbClr val="FF0000"/>
                </a:solidFill>
              </a:rPr>
              <a:t>converts one level of direct current to another level of direct current.</a:t>
            </a:r>
          </a:p>
          <a:p>
            <a:pPr algn="just"/>
            <a:r>
              <a:rPr lang="en-US" dirty="0"/>
              <a:t>It is used in various electronic devices that are dependent upon batteries such as smartphones, tablets, laptops, and charging vehicles. </a:t>
            </a:r>
          </a:p>
          <a:p>
            <a:pPr algn="just"/>
            <a:r>
              <a:rPr lang="en-US" dirty="0"/>
              <a:t>By means of storing the energy temporarily with an </a:t>
            </a:r>
            <a:r>
              <a:rPr lang="en-US" dirty="0">
                <a:solidFill>
                  <a:srgbClr val="FF0000"/>
                </a:solidFill>
              </a:rPr>
              <a:t>inductor or capacitor</a:t>
            </a:r>
            <a:r>
              <a:rPr lang="en-US" dirty="0"/>
              <a:t>, this conversion is affected. </a:t>
            </a:r>
          </a:p>
          <a:p>
            <a:pPr algn="just"/>
            <a:r>
              <a:rPr lang="en-US" dirty="0"/>
              <a:t>Generally, there are two types of DC-DC convertors</a:t>
            </a:r>
          </a:p>
        </p:txBody>
      </p:sp>
    </p:spTree>
    <p:extLst>
      <p:ext uri="{BB962C8B-B14F-4D97-AF65-F5344CB8AC3E}">
        <p14:creationId xmlns:p14="http://schemas.microsoft.com/office/powerpoint/2010/main" val="19400168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pPr marL="0" indent="0">
              <a:buNone/>
            </a:pPr>
            <a:r>
              <a:rPr lang="en-IN" dirty="0"/>
              <a:t>Electronic DC-DC conversion:</a:t>
            </a:r>
          </a:p>
          <a:p>
            <a:pPr algn="just"/>
            <a:r>
              <a:rPr lang="en-US" dirty="0"/>
              <a:t>The DC level can be stored in either </a:t>
            </a:r>
            <a:r>
              <a:rPr lang="en-US" dirty="0">
                <a:solidFill>
                  <a:srgbClr val="FF0000"/>
                </a:solidFill>
              </a:rPr>
              <a:t>magnetic field component </a:t>
            </a:r>
            <a:r>
              <a:rPr lang="en-US" dirty="0"/>
              <a:t>or </a:t>
            </a:r>
            <a:r>
              <a:rPr lang="en-US" dirty="0">
                <a:solidFill>
                  <a:srgbClr val="FF0000"/>
                </a:solidFill>
              </a:rPr>
              <a:t>electric field component </a:t>
            </a:r>
            <a:r>
              <a:rPr lang="en-US" dirty="0"/>
              <a:t>in the form of </a:t>
            </a:r>
            <a:r>
              <a:rPr lang="en-US" dirty="0">
                <a:solidFill>
                  <a:srgbClr val="FF0000"/>
                </a:solidFill>
              </a:rPr>
              <a:t>inductor or capacitor</a:t>
            </a:r>
            <a:r>
              <a:rPr lang="en-US" dirty="0"/>
              <a:t>. </a:t>
            </a:r>
          </a:p>
          <a:p>
            <a:pPr algn="just"/>
            <a:r>
              <a:rPr lang="en-US" dirty="0"/>
              <a:t>As per requirement, the stored DC level is released at different voltage levels. </a:t>
            </a:r>
          </a:p>
          <a:p>
            <a:pPr algn="just"/>
            <a:r>
              <a:rPr lang="en-US" dirty="0"/>
              <a:t>The </a:t>
            </a:r>
            <a:r>
              <a:rPr lang="en-US" dirty="0">
                <a:solidFill>
                  <a:srgbClr val="FF0000"/>
                </a:solidFill>
              </a:rPr>
              <a:t>conversion mode </a:t>
            </a:r>
            <a:r>
              <a:rPr lang="en-US" dirty="0"/>
              <a:t>can change the DC voltage level from input to output. </a:t>
            </a:r>
          </a:p>
          <a:p>
            <a:pPr algn="just"/>
            <a:r>
              <a:rPr lang="en-US" dirty="0"/>
              <a:t>This technique shows an advantage over linear voltage regulation as it does not dissipate the </a:t>
            </a:r>
            <a:r>
              <a:rPr lang="en-US" dirty="0">
                <a:solidFill>
                  <a:srgbClr val="FF0000"/>
                </a:solidFill>
              </a:rPr>
              <a:t>unwanted power </a:t>
            </a:r>
            <a:r>
              <a:rPr lang="en-US" dirty="0"/>
              <a:t>in the form of heat. </a:t>
            </a:r>
          </a:p>
        </p:txBody>
      </p:sp>
    </p:spTree>
    <p:extLst>
      <p:ext uri="{BB962C8B-B14F-4D97-AF65-F5344CB8AC3E}">
        <p14:creationId xmlns:p14="http://schemas.microsoft.com/office/powerpoint/2010/main" val="19735593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DC-DC Converter</a:t>
            </a:r>
          </a:p>
        </p:txBody>
      </p:sp>
      <p:sp>
        <p:nvSpPr>
          <p:cNvPr id="3" name="Content Placeholder 2"/>
          <p:cNvSpPr>
            <a:spLocks noGrp="1"/>
          </p:cNvSpPr>
          <p:nvPr>
            <p:ph idx="1"/>
          </p:nvPr>
        </p:nvSpPr>
        <p:spPr/>
        <p:txBody>
          <a:bodyPr/>
          <a:lstStyle/>
          <a:p>
            <a:pPr marL="457200" lvl="1" indent="0">
              <a:buNone/>
            </a:pPr>
            <a:r>
              <a:rPr lang="en-IN" dirty="0"/>
              <a:t>Magnetic DC-DC conversion:</a:t>
            </a:r>
          </a:p>
          <a:p>
            <a:pPr lvl="1" algn="just"/>
            <a:r>
              <a:rPr lang="en-US" dirty="0"/>
              <a:t>This type of DC-DC converter stores the </a:t>
            </a:r>
            <a:r>
              <a:rPr lang="en-US" dirty="0">
                <a:solidFill>
                  <a:srgbClr val="FF0000"/>
                </a:solidFill>
              </a:rPr>
              <a:t>energy periodically</a:t>
            </a:r>
            <a:r>
              <a:rPr lang="en-US" dirty="0"/>
              <a:t>. The stored energy is released from a magnetic source like </a:t>
            </a:r>
            <a:r>
              <a:rPr lang="en-US" dirty="0">
                <a:solidFill>
                  <a:srgbClr val="FF0000"/>
                </a:solidFill>
              </a:rPr>
              <a:t>inductor or transformer.</a:t>
            </a:r>
          </a:p>
          <a:p>
            <a:pPr lvl="1" algn="just"/>
            <a:r>
              <a:rPr lang="en-US" dirty="0"/>
              <a:t>The </a:t>
            </a:r>
            <a:r>
              <a:rPr lang="en-US" dirty="0">
                <a:solidFill>
                  <a:srgbClr val="FF0000"/>
                </a:solidFill>
              </a:rPr>
              <a:t>inductor-based converter </a:t>
            </a:r>
            <a:r>
              <a:rPr lang="en-US" dirty="0"/>
              <a:t>can be controlled by controlling the </a:t>
            </a:r>
            <a:r>
              <a:rPr lang="en-US" dirty="0">
                <a:solidFill>
                  <a:srgbClr val="FF0000"/>
                </a:solidFill>
              </a:rPr>
              <a:t>duty cycle </a:t>
            </a:r>
            <a:r>
              <a:rPr lang="en-US" dirty="0"/>
              <a:t>of the voltage which maintains a constant power at input and output. </a:t>
            </a:r>
          </a:p>
          <a:p>
            <a:pPr lvl="1" algn="just"/>
            <a:r>
              <a:rPr lang="en-US" dirty="0"/>
              <a:t>The </a:t>
            </a:r>
            <a:r>
              <a:rPr lang="en-US" dirty="0">
                <a:solidFill>
                  <a:srgbClr val="FF0000"/>
                </a:solidFill>
              </a:rPr>
              <a:t>transformer-based converter </a:t>
            </a:r>
            <a:r>
              <a:rPr lang="en-US" dirty="0"/>
              <a:t>cannot be controlled but provide a good isolation between input and output.</a:t>
            </a:r>
            <a:endParaRPr lang="en-IN" dirty="0"/>
          </a:p>
        </p:txBody>
      </p:sp>
    </p:spTree>
    <p:extLst>
      <p:ext uri="{BB962C8B-B14F-4D97-AF65-F5344CB8AC3E}">
        <p14:creationId xmlns:p14="http://schemas.microsoft.com/office/powerpoint/2010/main" val="9749410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Wireless Energy Harvesting</a:t>
            </a:r>
          </a:p>
        </p:txBody>
      </p:sp>
      <p:sp>
        <p:nvSpPr>
          <p:cNvPr id="3" name="Content Placeholder 2"/>
          <p:cNvSpPr>
            <a:spLocks noGrp="1"/>
          </p:cNvSpPr>
          <p:nvPr>
            <p:ph idx="1"/>
          </p:nvPr>
        </p:nvSpPr>
        <p:spPr/>
        <p:txBody>
          <a:bodyPr/>
          <a:lstStyle/>
          <a:p>
            <a:r>
              <a:rPr lang="en-IN" dirty="0"/>
              <a:t>Methods</a:t>
            </a:r>
          </a:p>
          <a:p>
            <a:pPr lvl="1"/>
            <a:r>
              <a:rPr lang="en-US" dirty="0"/>
              <a:t>near-field radiation and </a:t>
            </a:r>
          </a:p>
          <a:p>
            <a:pPr lvl="1"/>
            <a:r>
              <a:rPr lang="en-US" dirty="0"/>
              <a:t>far-field radiation.</a:t>
            </a:r>
          </a:p>
          <a:p>
            <a:r>
              <a:rPr lang="en-US" dirty="0"/>
              <a:t>The far field communication takes place when the object is at a </a:t>
            </a:r>
            <a:r>
              <a:rPr lang="en-US" dirty="0">
                <a:solidFill>
                  <a:srgbClr val="FF0000"/>
                </a:solidFill>
              </a:rPr>
              <a:t>larger distance </a:t>
            </a:r>
            <a:r>
              <a:rPr lang="en-US" dirty="0"/>
              <a:t>while near field occurs when the </a:t>
            </a:r>
            <a:r>
              <a:rPr lang="en-US" dirty="0">
                <a:solidFill>
                  <a:srgbClr val="FF0000"/>
                </a:solidFill>
              </a:rPr>
              <a:t>electromagnetic fields are near</a:t>
            </a:r>
            <a:r>
              <a:rPr lang="en-US" dirty="0"/>
              <a:t> to radiating object or antenna. </a:t>
            </a:r>
          </a:p>
          <a:p>
            <a:r>
              <a:rPr lang="en-US" dirty="0"/>
              <a:t>The WEH is implemented through a </a:t>
            </a:r>
            <a:r>
              <a:rPr lang="en-US" dirty="0">
                <a:solidFill>
                  <a:srgbClr val="FF0000"/>
                </a:solidFill>
              </a:rPr>
              <a:t>rectifying device</a:t>
            </a:r>
            <a:r>
              <a:rPr lang="en-US" dirty="0"/>
              <a:t> which receives an </a:t>
            </a:r>
            <a:r>
              <a:rPr lang="en-US" dirty="0">
                <a:solidFill>
                  <a:srgbClr val="FF0000"/>
                </a:solidFill>
              </a:rPr>
              <a:t>RF</a:t>
            </a:r>
            <a:r>
              <a:rPr lang="en-US" dirty="0"/>
              <a:t> signal from the surroundings and converts it into a stable </a:t>
            </a:r>
            <a:r>
              <a:rPr lang="en-US" dirty="0">
                <a:solidFill>
                  <a:srgbClr val="FF0000"/>
                </a:solidFill>
              </a:rPr>
              <a:t>DC</a:t>
            </a:r>
            <a:r>
              <a:rPr lang="en-US" dirty="0"/>
              <a:t> output.</a:t>
            </a:r>
          </a:p>
          <a:p>
            <a:endParaRPr lang="en-IN" dirty="0"/>
          </a:p>
        </p:txBody>
      </p:sp>
    </p:spTree>
    <p:extLst>
      <p:ext uri="{BB962C8B-B14F-4D97-AF65-F5344CB8AC3E}">
        <p14:creationId xmlns:p14="http://schemas.microsoft.com/office/powerpoint/2010/main" val="37173239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4" name="Content Placeholder 3"/>
          <p:cNvPicPr>
            <a:picLocks noGrp="1" noChangeAspect="1"/>
          </p:cNvPicPr>
          <p:nvPr>
            <p:ph idx="1"/>
          </p:nvPr>
        </p:nvPicPr>
        <p:blipFill>
          <a:blip r:embed="rId2"/>
          <a:stretch>
            <a:fillRect/>
          </a:stretch>
        </p:blipFill>
        <p:spPr>
          <a:xfrm>
            <a:off x="1779566" y="2268747"/>
            <a:ext cx="7753733" cy="3908216"/>
          </a:xfrm>
          <a:prstGeom prst="rect">
            <a:avLst/>
          </a:prstGeom>
        </p:spPr>
      </p:pic>
      <p:sp>
        <p:nvSpPr>
          <p:cNvPr id="5" name="Rectangle 4"/>
          <p:cNvSpPr/>
          <p:nvPr/>
        </p:nvSpPr>
        <p:spPr>
          <a:xfrm>
            <a:off x="2139859" y="6176963"/>
            <a:ext cx="4289188" cy="369332"/>
          </a:xfrm>
          <a:prstGeom prst="rect">
            <a:avLst/>
          </a:prstGeom>
        </p:spPr>
        <p:txBody>
          <a:bodyPr wrap="none">
            <a:spAutoFit/>
          </a:bodyPr>
          <a:lstStyle/>
          <a:p>
            <a:r>
              <a:rPr lang="en-US" dirty="0"/>
              <a:t>Block diagram of wireless energy harvesting</a:t>
            </a:r>
            <a:endParaRPr lang="en-IN" dirty="0"/>
          </a:p>
        </p:txBody>
      </p:sp>
    </p:spTree>
    <p:extLst>
      <p:ext uri="{BB962C8B-B14F-4D97-AF65-F5344CB8AC3E}">
        <p14:creationId xmlns:p14="http://schemas.microsoft.com/office/powerpoint/2010/main" val="20747257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Near Field Communication</a:t>
            </a:r>
          </a:p>
          <a:p>
            <a:pPr lvl="1" algn="just"/>
            <a:r>
              <a:rPr lang="en-US" dirty="0"/>
              <a:t>The near field power transfer is much </a:t>
            </a:r>
            <a:r>
              <a:rPr lang="en-US" dirty="0">
                <a:solidFill>
                  <a:srgbClr val="FF0000"/>
                </a:solidFill>
              </a:rPr>
              <a:t>efficient and useful </a:t>
            </a:r>
            <a:r>
              <a:rPr lang="en-US" dirty="0"/>
              <a:t>than the far field in the </a:t>
            </a:r>
            <a:r>
              <a:rPr lang="en-US" dirty="0" err="1">
                <a:solidFill>
                  <a:srgbClr val="FF0000"/>
                </a:solidFill>
              </a:rPr>
              <a:t>lossy</a:t>
            </a:r>
            <a:r>
              <a:rPr lang="en-US" dirty="0">
                <a:solidFill>
                  <a:srgbClr val="FF0000"/>
                </a:solidFill>
              </a:rPr>
              <a:t> dielectric medium </a:t>
            </a:r>
            <a:r>
              <a:rPr lang="en-US" dirty="0"/>
              <a:t>such as biological tissues, sea water and in deep earth.</a:t>
            </a:r>
          </a:p>
          <a:p>
            <a:pPr lvl="1" algn="just"/>
            <a:r>
              <a:rPr lang="en-US" dirty="0"/>
              <a:t>The </a:t>
            </a:r>
            <a:r>
              <a:rPr lang="en-US" dirty="0">
                <a:solidFill>
                  <a:srgbClr val="FF0000"/>
                </a:solidFill>
              </a:rPr>
              <a:t>far field </a:t>
            </a:r>
            <a:r>
              <a:rPr lang="en-US" dirty="0"/>
              <a:t>power transfer experiences a </a:t>
            </a:r>
            <a:r>
              <a:rPr lang="en-US" dirty="0">
                <a:solidFill>
                  <a:srgbClr val="FF0000"/>
                </a:solidFill>
              </a:rPr>
              <a:t>large path loss</a:t>
            </a:r>
            <a:r>
              <a:rPr lang="en-US" dirty="0"/>
              <a:t> and most of the radiated power is lost in the transmission.</a:t>
            </a:r>
          </a:p>
          <a:p>
            <a:pPr lvl="1" algn="just"/>
            <a:r>
              <a:rPr lang="en-US" dirty="0"/>
              <a:t>The near field system is more suitable for </a:t>
            </a:r>
            <a:r>
              <a:rPr lang="en-US" dirty="0">
                <a:solidFill>
                  <a:srgbClr val="FF0000"/>
                </a:solidFill>
              </a:rPr>
              <a:t>biomedical devices</a:t>
            </a:r>
          </a:p>
          <a:p>
            <a:pPr lvl="1" algn="just"/>
            <a:r>
              <a:rPr lang="en-US" dirty="0"/>
              <a:t>The near field communication is considered </a:t>
            </a:r>
            <a:r>
              <a:rPr lang="en-US" dirty="0">
                <a:solidFill>
                  <a:srgbClr val="FF0000"/>
                </a:solidFill>
              </a:rPr>
              <a:t>robust</a:t>
            </a:r>
            <a:r>
              <a:rPr lang="en-US" dirty="0"/>
              <a:t> and provides a </a:t>
            </a:r>
            <a:r>
              <a:rPr lang="en-US" dirty="0">
                <a:solidFill>
                  <a:srgbClr val="FF0000"/>
                </a:solidFill>
              </a:rPr>
              <a:t>secure</a:t>
            </a:r>
            <a:r>
              <a:rPr lang="en-US" dirty="0"/>
              <a:t> transfer of data.</a:t>
            </a:r>
          </a:p>
          <a:p>
            <a:pPr lvl="1" algn="just"/>
            <a:r>
              <a:rPr lang="en-US" dirty="0"/>
              <a:t>The near field communication is considered </a:t>
            </a:r>
            <a:r>
              <a:rPr lang="en-US" dirty="0">
                <a:solidFill>
                  <a:srgbClr val="FF0000"/>
                </a:solidFill>
              </a:rPr>
              <a:t>versatile</a:t>
            </a:r>
            <a:r>
              <a:rPr lang="en-US" dirty="0"/>
              <a:t> and is suitable for every situation ranging from </a:t>
            </a:r>
            <a:r>
              <a:rPr lang="en-US" dirty="0">
                <a:solidFill>
                  <a:srgbClr val="FF0000"/>
                </a:solidFill>
              </a:rPr>
              <a:t>personal to commercial applications</a:t>
            </a:r>
            <a:r>
              <a:rPr lang="en-US" dirty="0"/>
              <a:t>.</a:t>
            </a:r>
            <a:endParaRPr lang="en-IN" dirty="0"/>
          </a:p>
        </p:txBody>
      </p:sp>
    </p:spTree>
    <p:extLst>
      <p:ext uri="{BB962C8B-B14F-4D97-AF65-F5344CB8AC3E}">
        <p14:creationId xmlns:p14="http://schemas.microsoft.com/office/powerpoint/2010/main" val="32834110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838200" y="2244130"/>
            <a:ext cx="10515600" cy="3514328"/>
          </a:xfrm>
          <a:prstGeom prst="rect">
            <a:avLst/>
          </a:prstGeom>
        </p:spPr>
      </p:pic>
      <p:sp>
        <p:nvSpPr>
          <p:cNvPr id="5" name="Rectangle 4"/>
          <p:cNvSpPr/>
          <p:nvPr/>
        </p:nvSpPr>
        <p:spPr>
          <a:xfrm>
            <a:off x="1283005" y="5758458"/>
            <a:ext cx="6123664" cy="369332"/>
          </a:xfrm>
          <a:prstGeom prst="rect">
            <a:avLst/>
          </a:prstGeom>
        </p:spPr>
        <p:txBody>
          <a:bodyPr wrap="none">
            <a:spAutoFit/>
          </a:bodyPr>
          <a:lstStyle/>
          <a:p>
            <a:r>
              <a:rPr lang="en-US" dirty="0"/>
              <a:t>Circuit diagram of near field radiation energy harvesting system</a:t>
            </a:r>
            <a:endParaRPr lang="en-IN" dirty="0"/>
          </a:p>
        </p:txBody>
      </p:sp>
      <p:sp>
        <p:nvSpPr>
          <p:cNvPr id="6" name="Rectangle 5"/>
          <p:cNvSpPr/>
          <p:nvPr/>
        </p:nvSpPr>
        <p:spPr>
          <a:xfrm>
            <a:off x="940344" y="1874798"/>
            <a:ext cx="2160976" cy="369332"/>
          </a:xfrm>
          <a:prstGeom prst="rect">
            <a:avLst/>
          </a:prstGeom>
        </p:spPr>
        <p:txBody>
          <a:bodyPr wrap="none">
            <a:spAutoFit/>
          </a:bodyPr>
          <a:lstStyle/>
          <a:p>
            <a:r>
              <a:rPr lang="en-IN" b="1" dirty="0"/>
              <a:t>Magnetic Resonance</a:t>
            </a:r>
          </a:p>
        </p:txBody>
      </p:sp>
    </p:spTree>
    <p:extLst>
      <p:ext uri="{BB962C8B-B14F-4D97-AF65-F5344CB8AC3E}">
        <p14:creationId xmlns:p14="http://schemas.microsoft.com/office/powerpoint/2010/main" val="1483702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gn="just"/>
            <a:r>
              <a:rPr lang="en-US" dirty="0"/>
              <a:t>It consists of two copper coils; </a:t>
            </a:r>
            <a:r>
              <a:rPr lang="en-US" dirty="0">
                <a:solidFill>
                  <a:srgbClr val="FF0000"/>
                </a:solidFill>
              </a:rPr>
              <a:t>the receiving and the transmitting coils</a:t>
            </a:r>
            <a:r>
              <a:rPr lang="en-US" dirty="0"/>
              <a:t>.</a:t>
            </a:r>
          </a:p>
          <a:p>
            <a:pPr algn="just"/>
            <a:r>
              <a:rPr lang="en-US" dirty="0"/>
              <a:t>The transmitting coil is attached with the power supply and the </a:t>
            </a:r>
            <a:r>
              <a:rPr lang="en-US" dirty="0">
                <a:solidFill>
                  <a:srgbClr val="FF0000"/>
                </a:solidFill>
              </a:rPr>
              <a:t>energy is transferred</a:t>
            </a:r>
            <a:r>
              <a:rPr lang="en-US" dirty="0"/>
              <a:t> from one coil to another coil. </a:t>
            </a:r>
          </a:p>
          <a:p>
            <a:pPr algn="just"/>
            <a:r>
              <a:rPr lang="en-US" dirty="0"/>
              <a:t>The transmitting current, in turn, </a:t>
            </a:r>
            <a:r>
              <a:rPr lang="en-US" dirty="0">
                <a:solidFill>
                  <a:srgbClr val="FF0000"/>
                </a:solidFill>
              </a:rPr>
              <a:t>creates a magnetic field</a:t>
            </a:r>
            <a:r>
              <a:rPr lang="en-US" dirty="0"/>
              <a:t>, and when the receiver coil comes in the field region of magnetic field, a voltage is induced which is further converted into a </a:t>
            </a:r>
            <a:r>
              <a:rPr lang="en-US" dirty="0">
                <a:solidFill>
                  <a:srgbClr val="FF0000"/>
                </a:solidFill>
              </a:rPr>
              <a:t>DC power </a:t>
            </a:r>
            <a:r>
              <a:rPr lang="en-US" dirty="0"/>
              <a:t>by the help of a rectifier</a:t>
            </a:r>
            <a:endParaRPr lang="en-IN" dirty="0"/>
          </a:p>
        </p:txBody>
      </p:sp>
    </p:spTree>
    <p:extLst>
      <p:ext uri="{BB962C8B-B14F-4D97-AF65-F5344CB8AC3E}">
        <p14:creationId xmlns:p14="http://schemas.microsoft.com/office/powerpoint/2010/main" val="339746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Three-layer architecture </a:t>
            </a:r>
          </a:p>
        </p:txBody>
      </p:sp>
      <p:pic>
        <p:nvPicPr>
          <p:cNvPr id="4" name="Content Placeholder 3"/>
          <p:cNvPicPr>
            <a:picLocks noGrp="1" noChangeAspect="1"/>
          </p:cNvPicPr>
          <p:nvPr>
            <p:ph idx="1"/>
          </p:nvPr>
        </p:nvPicPr>
        <p:blipFill>
          <a:blip r:embed="rId2"/>
          <a:stretch>
            <a:fillRect/>
          </a:stretch>
        </p:blipFill>
        <p:spPr>
          <a:xfrm>
            <a:off x="2954300" y="1825625"/>
            <a:ext cx="6283399" cy="4351338"/>
          </a:xfrm>
          <a:prstGeom prst="rect">
            <a:avLst/>
          </a:prstGeom>
        </p:spPr>
      </p:pic>
    </p:spTree>
    <p:extLst>
      <p:ext uri="{BB962C8B-B14F-4D97-AF65-F5344CB8AC3E}">
        <p14:creationId xmlns:p14="http://schemas.microsoft.com/office/powerpoint/2010/main" val="10354178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Inductive Coupling</a:t>
            </a:r>
          </a:p>
        </p:txBody>
      </p:sp>
      <p:sp>
        <p:nvSpPr>
          <p:cNvPr id="3" name="Content Placeholder 2"/>
          <p:cNvSpPr>
            <a:spLocks noGrp="1"/>
          </p:cNvSpPr>
          <p:nvPr>
            <p:ph idx="1"/>
          </p:nvPr>
        </p:nvSpPr>
        <p:spPr/>
        <p:txBody>
          <a:bodyPr/>
          <a:lstStyle/>
          <a:p>
            <a:pPr algn="just"/>
            <a:r>
              <a:rPr lang="en-US" dirty="0"/>
              <a:t>The </a:t>
            </a:r>
            <a:r>
              <a:rPr lang="en-US" dirty="0">
                <a:solidFill>
                  <a:srgbClr val="FF0000"/>
                </a:solidFill>
              </a:rPr>
              <a:t>electrical energy is converted into magnetic energy </a:t>
            </a:r>
            <a:r>
              <a:rPr lang="en-US" dirty="0"/>
              <a:t>by means of a </a:t>
            </a:r>
            <a:r>
              <a:rPr lang="en-US" dirty="0">
                <a:solidFill>
                  <a:srgbClr val="FF0000"/>
                </a:solidFill>
              </a:rPr>
              <a:t>primary coil </a:t>
            </a:r>
            <a:r>
              <a:rPr lang="en-US" dirty="0"/>
              <a:t>and an </a:t>
            </a:r>
            <a:r>
              <a:rPr lang="en-US" dirty="0">
                <a:solidFill>
                  <a:srgbClr val="FF0000"/>
                </a:solidFill>
              </a:rPr>
              <a:t>EMF</a:t>
            </a:r>
            <a:r>
              <a:rPr lang="en-US" dirty="0"/>
              <a:t> is induced in another coil known as </a:t>
            </a:r>
            <a:r>
              <a:rPr lang="en-US" dirty="0">
                <a:solidFill>
                  <a:srgbClr val="FF0000"/>
                </a:solidFill>
              </a:rPr>
              <a:t>secondary.</a:t>
            </a:r>
          </a:p>
          <a:p>
            <a:pPr algn="just"/>
            <a:r>
              <a:rPr lang="en-US" dirty="0"/>
              <a:t>In the </a:t>
            </a:r>
            <a:r>
              <a:rPr lang="en-US" dirty="0">
                <a:solidFill>
                  <a:srgbClr val="FF0000"/>
                </a:solidFill>
              </a:rPr>
              <a:t>receiver coil, </a:t>
            </a:r>
            <a:r>
              <a:rPr lang="en-US" dirty="0"/>
              <a:t>the magnetically induced energy is converted back to </a:t>
            </a:r>
            <a:r>
              <a:rPr lang="en-US" dirty="0">
                <a:solidFill>
                  <a:srgbClr val="FF0000"/>
                </a:solidFill>
              </a:rPr>
              <a:t>electrical energy</a:t>
            </a:r>
          </a:p>
          <a:p>
            <a:pPr algn="just"/>
            <a:r>
              <a:rPr lang="en-US" dirty="0"/>
              <a:t>The inductive coupling can work only for </a:t>
            </a:r>
            <a:r>
              <a:rPr lang="en-US" dirty="0">
                <a:solidFill>
                  <a:srgbClr val="FF0000"/>
                </a:solidFill>
              </a:rPr>
              <a:t>one device </a:t>
            </a:r>
            <a:r>
              <a:rPr lang="en-US" dirty="0"/>
              <a:t>whereas the magnetic resonance can able to connect with </a:t>
            </a:r>
            <a:r>
              <a:rPr lang="en-US" dirty="0">
                <a:solidFill>
                  <a:srgbClr val="FF0000"/>
                </a:solidFill>
              </a:rPr>
              <a:t>multiple devices</a:t>
            </a:r>
            <a:r>
              <a:rPr lang="en-US" dirty="0"/>
              <a:t>.</a:t>
            </a:r>
          </a:p>
          <a:p>
            <a:pPr algn="just"/>
            <a:r>
              <a:rPr lang="en-US" dirty="0"/>
              <a:t>The inductive coupling requires </a:t>
            </a:r>
            <a:r>
              <a:rPr lang="en-US" dirty="0">
                <a:solidFill>
                  <a:srgbClr val="FF0000"/>
                </a:solidFill>
              </a:rPr>
              <a:t>overlapping</a:t>
            </a:r>
            <a:r>
              <a:rPr lang="en-US" dirty="0"/>
              <a:t> of the coil as it works on the principle of EMF induction whereas magnetic resonance does not require overlapping</a:t>
            </a:r>
            <a:endParaRPr lang="en-IN" dirty="0"/>
          </a:p>
        </p:txBody>
      </p:sp>
    </p:spTree>
    <p:extLst>
      <p:ext uri="{BB962C8B-B14F-4D97-AF65-F5344CB8AC3E}">
        <p14:creationId xmlns:p14="http://schemas.microsoft.com/office/powerpoint/2010/main" val="14784060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6928" y="365125"/>
            <a:ext cx="10266872" cy="1127245"/>
          </a:xfrm>
        </p:spPr>
        <p:txBody>
          <a:bodyPr>
            <a:normAutofit fontScale="90000"/>
          </a:bodyPr>
          <a:lstStyle/>
          <a:p>
            <a:r>
              <a:rPr lang="en-IN" dirty="0"/>
              <a:t>Energy-Efficient </a:t>
            </a:r>
            <a:r>
              <a:rPr lang="en-IN" dirty="0" err="1"/>
              <a:t>IIoT</a:t>
            </a:r>
            <a:r>
              <a:rPr lang="en-IN" dirty="0"/>
              <a:t> Architecture</a:t>
            </a:r>
            <a:br>
              <a:rPr lang="en-IN" dirty="0"/>
            </a:br>
            <a:endParaRPr lang="en-IN" dirty="0"/>
          </a:p>
        </p:txBody>
      </p:sp>
      <p:sp>
        <p:nvSpPr>
          <p:cNvPr id="3" name="Content Placeholder 2"/>
          <p:cNvSpPr>
            <a:spLocks noGrp="1"/>
          </p:cNvSpPr>
          <p:nvPr>
            <p:ph idx="1"/>
          </p:nvPr>
        </p:nvSpPr>
        <p:spPr/>
        <p:txBody>
          <a:bodyPr/>
          <a:lstStyle/>
          <a:p>
            <a:endParaRPr lang="en-IN" dirty="0"/>
          </a:p>
        </p:txBody>
      </p:sp>
      <p:pic>
        <p:nvPicPr>
          <p:cNvPr id="5" name="Picture 4"/>
          <p:cNvPicPr>
            <a:picLocks noChangeAspect="1"/>
          </p:cNvPicPr>
          <p:nvPr/>
        </p:nvPicPr>
        <p:blipFill>
          <a:blip r:embed="rId2"/>
          <a:stretch>
            <a:fillRect/>
          </a:stretch>
        </p:blipFill>
        <p:spPr>
          <a:xfrm>
            <a:off x="1086928" y="1061048"/>
            <a:ext cx="9842740" cy="5874589"/>
          </a:xfrm>
          <a:prstGeom prst="rect">
            <a:avLst/>
          </a:prstGeom>
        </p:spPr>
      </p:pic>
    </p:spTree>
    <p:extLst>
      <p:ext uri="{BB962C8B-B14F-4D97-AF65-F5344CB8AC3E}">
        <p14:creationId xmlns:p14="http://schemas.microsoft.com/office/powerpoint/2010/main" val="12249045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gn="just"/>
            <a:r>
              <a:rPr lang="en-US" dirty="0"/>
              <a:t>Comprised of a sense entities domain, </a:t>
            </a:r>
            <a:r>
              <a:rPr lang="en-US" dirty="0" err="1"/>
              <a:t>RESTful</a:t>
            </a:r>
            <a:r>
              <a:rPr lang="en-US" dirty="0"/>
              <a:t> service hosted networks, a cloud server, and user applications.</a:t>
            </a:r>
          </a:p>
          <a:p>
            <a:pPr algn="just"/>
            <a:r>
              <a:rPr lang="en-US" dirty="0"/>
              <a:t>Smart devices and nodes are deployed in the sense entities domain. To further optimize energy savings, they are classified into sense nodes (SNs), gateway nodes (GNs), and control nodes (CNs).</a:t>
            </a:r>
          </a:p>
          <a:p>
            <a:pPr algn="just"/>
            <a:r>
              <a:rPr lang="en-US" dirty="0"/>
              <a:t>The network hosts </a:t>
            </a:r>
            <a:r>
              <a:rPr lang="en-US" dirty="0" err="1"/>
              <a:t>RESTful</a:t>
            </a:r>
            <a:r>
              <a:rPr lang="en-US" dirty="0"/>
              <a:t> web services and connects the sense entities with the cloud server.</a:t>
            </a:r>
          </a:p>
          <a:p>
            <a:pPr algn="just"/>
            <a:r>
              <a:rPr lang="en-US" dirty="0"/>
              <a:t>Processing and computation for the extracted data from the sense entities domain are also made on the cloud server.</a:t>
            </a:r>
            <a:endParaRPr lang="en-IN" dirty="0"/>
          </a:p>
        </p:txBody>
      </p:sp>
    </p:spTree>
    <p:extLst>
      <p:ext uri="{BB962C8B-B14F-4D97-AF65-F5344CB8AC3E}">
        <p14:creationId xmlns:p14="http://schemas.microsoft.com/office/powerpoint/2010/main" val="37148431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10000"/>
          </a:bodyPr>
          <a:lstStyle/>
          <a:p>
            <a:pPr marL="0" indent="0">
              <a:buNone/>
            </a:pPr>
            <a:r>
              <a:rPr lang="en-IN" b="1" dirty="0"/>
              <a:t>Sense Entities</a:t>
            </a:r>
          </a:p>
          <a:p>
            <a:pPr algn="just"/>
            <a:r>
              <a:rPr lang="en-US" dirty="0" err="1"/>
              <a:t>IoT</a:t>
            </a:r>
            <a:r>
              <a:rPr lang="en-US" dirty="0"/>
              <a:t> networks involve sensor nodes and smart devices that are Internet Protocol (IP) enabled and RFID attached.</a:t>
            </a:r>
          </a:p>
          <a:p>
            <a:pPr algn="just"/>
            <a:r>
              <a:rPr lang="en-US" dirty="0"/>
              <a:t>sensor nodes have strict energy constraints due to their dependence upon batteries.</a:t>
            </a:r>
          </a:p>
          <a:p>
            <a:pPr algn="just"/>
            <a:r>
              <a:rPr lang="en-US" dirty="0"/>
              <a:t>SNs collect the desired information data from their interested area and send them to GNs. Then GNs store the data in buffer and forward them to CNs.</a:t>
            </a:r>
          </a:p>
          <a:p>
            <a:pPr algn="just"/>
            <a:r>
              <a:rPr lang="en-US" dirty="0"/>
              <a:t>CNs work as the manager to allocate resources under them and redirect the aggregated data to the networks. Allocation of SNs to specific GNs is also decided by the CNs.</a:t>
            </a:r>
            <a:endParaRPr lang="en-IN" dirty="0"/>
          </a:p>
        </p:txBody>
      </p:sp>
    </p:spTree>
    <p:extLst>
      <p:ext uri="{BB962C8B-B14F-4D97-AF65-F5344CB8AC3E}">
        <p14:creationId xmlns:p14="http://schemas.microsoft.com/office/powerpoint/2010/main" val="32862697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buNone/>
            </a:pPr>
            <a:r>
              <a:rPr lang="en-IN" b="1" dirty="0" err="1"/>
              <a:t>RESTful</a:t>
            </a:r>
            <a:r>
              <a:rPr lang="en-IN" b="1" dirty="0"/>
              <a:t> Service Hosted Networks</a:t>
            </a:r>
          </a:p>
          <a:p>
            <a:r>
              <a:rPr lang="en-US" dirty="0" err="1"/>
              <a:t>RESTful</a:t>
            </a:r>
            <a:r>
              <a:rPr lang="en-US" dirty="0"/>
              <a:t> service networks may serve as a bridge between physical sense entities and virtual objects. </a:t>
            </a:r>
          </a:p>
          <a:p>
            <a:r>
              <a:rPr lang="en-US" dirty="0"/>
              <a:t>They receive the specification data from the sense entities side, such as product ID, device IP address, or device features, and notify the cloud sever to create the virtual objects with the semantic description of the sense entities.</a:t>
            </a:r>
            <a:endParaRPr lang="en-IN" dirty="0"/>
          </a:p>
        </p:txBody>
      </p:sp>
    </p:spTree>
    <p:extLst>
      <p:ext uri="{BB962C8B-B14F-4D97-AF65-F5344CB8AC3E}">
        <p14:creationId xmlns:p14="http://schemas.microsoft.com/office/powerpoint/2010/main" val="30525277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buNone/>
            </a:pPr>
            <a:r>
              <a:rPr lang="en-IN" b="1" dirty="0"/>
              <a:t>Cloud Server</a:t>
            </a:r>
          </a:p>
          <a:p>
            <a:r>
              <a:rPr lang="en-US" dirty="0"/>
              <a:t>The cloud server includes the following two components.</a:t>
            </a:r>
            <a:endParaRPr lang="en-IN" b="1" dirty="0"/>
          </a:p>
          <a:p>
            <a:pPr marL="0" indent="0">
              <a:buNone/>
            </a:pPr>
            <a:r>
              <a:rPr lang="en-IN" b="1" dirty="0"/>
              <a:t>Virtual Environment</a:t>
            </a:r>
          </a:p>
          <a:p>
            <a:pPr marL="0" indent="0">
              <a:buNone/>
            </a:pPr>
            <a:r>
              <a:rPr lang="en-US" dirty="0"/>
              <a:t>The data harvested by SNs are in large volumes and raw form. </a:t>
            </a:r>
          </a:p>
          <a:p>
            <a:pPr marL="0" indent="0">
              <a:buNone/>
            </a:pPr>
            <a:r>
              <a:rPr lang="en-US" dirty="0"/>
              <a:t>Thus, it is necessary to store, compute, and analyze them and extract interpretable information. </a:t>
            </a:r>
          </a:p>
          <a:p>
            <a:pPr marL="0" indent="0">
              <a:buNone/>
            </a:pPr>
            <a:r>
              <a:rPr lang="en-US" dirty="0"/>
              <a:t>The virtual environment uses storage and analytical technologies with the aid of the cloud computing platform</a:t>
            </a:r>
            <a:endParaRPr lang="en-IN" dirty="0"/>
          </a:p>
        </p:txBody>
      </p:sp>
    </p:spTree>
    <p:extLst>
      <p:ext uri="{BB962C8B-B14F-4D97-AF65-F5344CB8AC3E}">
        <p14:creationId xmlns:p14="http://schemas.microsoft.com/office/powerpoint/2010/main" val="33138005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b="1" dirty="0"/>
              <a:t>Application Server and Interface</a:t>
            </a:r>
          </a:p>
          <a:p>
            <a:r>
              <a:rPr lang="en-US" dirty="0"/>
              <a:t>The application server allows SNs to communicate with the client through the interface or via direct access from the admin. </a:t>
            </a:r>
          </a:p>
          <a:p>
            <a:r>
              <a:rPr lang="en-US" dirty="0"/>
              <a:t>The registry is made by tracking the services and physical entities that are available within the entire </a:t>
            </a:r>
            <a:r>
              <a:rPr lang="en-US" dirty="0" err="1"/>
              <a:t>loT</a:t>
            </a:r>
            <a:r>
              <a:rPr lang="en-US" dirty="0"/>
              <a:t>.</a:t>
            </a:r>
          </a:p>
          <a:p>
            <a:r>
              <a:rPr lang="en-US" dirty="0"/>
              <a:t>The server interface works as a protection of the sever, preventing direct access from the client application</a:t>
            </a:r>
            <a:endParaRPr lang="en-IN" dirty="0"/>
          </a:p>
        </p:txBody>
      </p:sp>
    </p:spTree>
    <p:extLst>
      <p:ext uri="{BB962C8B-B14F-4D97-AF65-F5344CB8AC3E}">
        <p14:creationId xmlns:p14="http://schemas.microsoft.com/office/powerpoint/2010/main" val="2732480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lgn="just">
              <a:buNone/>
            </a:pPr>
            <a:r>
              <a:rPr lang="en-IN" dirty="0"/>
              <a:t>Four Layer Architecture:</a:t>
            </a:r>
          </a:p>
          <a:p>
            <a:pPr algn="just"/>
            <a:r>
              <a:rPr lang="en-US" dirty="0"/>
              <a:t>The four layers are enlisted as 1. Perception Layer 2. Network Layer 3. Service Layer 4. Application Layer</a:t>
            </a:r>
          </a:p>
          <a:p>
            <a:pPr marL="0" indent="0" algn="just">
              <a:buNone/>
            </a:pPr>
            <a:r>
              <a:rPr lang="en-US" dirty="0"/>
              <a:t>Service Layer</a:t>
            </a:r>
          </a:p>
          <a:p>
            <a:pPr lvl="1" algn="just"/>
            <a:r>
              <a:rPr lang="en-US" dirty="0"/>
              <a:t>In service layer, various enabling technologies are exploited to ensure the efficient service provision. These technologies are </a:t>
            </a:r>
            <a:r>
              <a:rPr lang="en-US" dirty="0" err="1"/>
              <a:t>interface</a:t>
            </a:r>
            <a:r>
              <a:rPr lang="en-US" dirty="0"/>
              <a:t>, resource management and sharing, middleware and service management</a:t>
            </a:r>
            <a:endParaRPr lang="en-IN" dirty="0"/>
          </a:p>
        </p:txBody>
      </p:sp>
      <p:pic>
        <p:nvPicPr>
          <p:cNvPr id="4" name="Picture 3"/>
          <p:cNvPicPr>
            <a:picLocks noChangeAspect="1"/>
          </p:cNvPicPr>
          <p:nvPr/>
        </p:nvPicPr>
        <p:blipFill>
          <a:blip r:embed="rId2"/>
          <a:stretch>
            <a:fillRect/>
          </a:stretch>
        </p:blipFill>
        <p:spPr>
          <a:xfrm>
            <a:off x="8574656" y="4660857"/>
            <a:ext cx="2881223" cy="2197143"/>
          </a:xfrm>
          <a:prstGeom prst="rect">
            <a:avLst/>
          </a:prstGeom>
        </p:spPr>
      </p:pic>
    </p:spTree>
    <p:extLst>
      <p:ext uri="{BB962C8B-B14F-4D97-AF65-F5344CB8AC3E}">
        <p14:creationId xmlns:p14="http://schemas.microsoft.com/office/powerpoint/2010/main" val="7431321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20000"/>
          </a:bodyPr>
          <a:lstStyle/>
          <a:p>
            <a:pPr marL="0" indent="0" algn="just">
              <a:buNone/>
            </a:pPr>
            <a:r>
              <a:rPr lang="en-IN" dirty="0"/>
              <a:t>Five-Layer Architecture</a:t>
            </a:r>
          </a:p>
          <a:p>
            <a:pPr algn="just"/>
            <a:r>
              <a:rPr lang="en-US" dirty="0"/>
              <a:t>The five layers are enlisted below. 1. Perception Layer 2. Transport Layer 3. Processing Layer 4. Business Layer 5. Application Layer.</a:t>
            </a:r>
          </a:p>
          <a:p>
            <a:pPr marL="0" indent="0" algn="just">
              <a:buNone/>
            </a:pPr>
            <a:r>
              <a:rPr lang="en-IN" dirty="0"/>
              <a:t>1. Transport Layer:</a:t>
            </a:r>
            <a:endParaRPr lang="en-US" dirty="0"/>
          </a:p>
          <a:p>
            <a:pPr lvl="1" algn="just"/>
            <a:r>
              <a:rPr lang="en-US" dirty="0"/>
              <a:t>This layer transmits the collected data from lower layer to upper layer securely and vice versa via 3G, 4G, LAN, Bluetooth, NFC, RFID, etc.</a:t>
            </a:r>
          </a:p>
          <a:p>
            <a:pPr marL="0" indent="0" algn="just">
              <a:buNone/>
            </a:pPr>
            <a:r>
              <a:rPr lang="en-US" dirty="0"/>
              <a:t>2. Middleware Layer: </a:t>
            </a:r>
          </a:p>
          <a:p>
            <a:pPr lvl="1" algn="just"/>
            <a:r>
              <a:rPr lang="en-US" dirty="0"/>
              <a:t>Middleware layer is also known as “Processing Layer”. This layer performs service management and data storage</a:t>
            </a:r>
          </a:p>
          <a:p>
            <a:pPr lvl="1" algn="just"/>
            <a:r>
              <a:rPr lang="en-US" dirty="0"/>
              <a:t>This layer is capable of making decision based on the results of computational automatically. </a:t>
            </a:r>
          </a:p>
          <a:p>
            <a:pPr lvl="1" algn="just"/>
            <a:r>
              <a:rPr lang="en-US" dirty="0"/>
              <a:t>Technologies like databases, big data processing, and cloud computing are employed by this layer.</a:t>
            </a:r>
            <a:endParaRPr lang="en-IN" dirty="0"/>
          </a:p>
        </p:txBody>
      </p:sp>
    </p:spTree>
    <p:extLst>
      <p:ext uri="{BB962C8B-B14F-4D97-AF65-F5344CB8AC3E}">
        <p14:creationId xmlns:p14="http://schemas.microsoft.com/office/powerpoint/2010/main" val="19188894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3148</TotalTime>
  <Words>4778</Words>
  <Application>Microsoft Office PowerPoint</Application>
  <PresentationFormat>Widescreen</PresentationFormat>
  <Paragraphs>344</Paragraphs>
  <Slides>76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76</vt:i4>
      </vt:variant>
    </vt:vector>
  </HeadingPairs>
  <TitlesOfParts>
    <vt:vector size="80" baseType="lpstr">
      <vt:lpstr>Arial</vt:lpstr>
      <vt:lpstr>Calibri</vt:lpstr>
      <vt:lpstr>Calibri Light</vt:lpstr>
      <vt:lpstr>Office Theme</vt:lpstr>
      <vt:lpstr>UNIT-1</vt:lpstr>
      <vt:lpstr>Introduction to IoT </vt:lpstr>
      <vt:lpstr>Definition of IoT</vt:lpstr>
      <vt:lpstr>An example of scenario of Internet of Things with different application domains of IoT</vt:lpstr>
      <vt:lpstr>Architectures of IoT</vt:lpstr>
      <vt:lpstr>PowerPoint Presentation</vt:lpstr>
      <vt:lpstr>Three-layer architecture </vt:lpstr>
      <vt:lpstr>PowerPoint Presentation</vt:lpstr>
      <vt:lpstr>PowerPoint Presentation</vt:lpstr>
      <vt:lpstr>PowerPoint Presentation</vt:lpstr>
      <vt:lpstr>Components of IoT</vt:lpstr>
      <vt:lpstr>Components of IoT</vt:lpstr>
      <vt:lpstr>PowerPoint Presentation</vt:lpstr>
      <vt:lpstr>PowerPoint Presentation</vt:lpstr>
      <vt:lpstr>PowerPoint Presentation</vt:lpstr>
      <vt:lpstr>PowerPoint Presentation</vt:lpstr>
      <vt:lpstr>PowerPoint Presentation</vt:lpstr>
      <vt:lpstr>Applications</vt:lpstr>
      <vt:lpstr>Home Automation </vt:lpstr>
      <vt:lpstr>PowerPoint Presentation</vt:lpstr>
      <vt:lpstr>PowerPoint Presentation</vt:lpstr>
      <vt:lpstr>PowerPoint Presentation</vt:lpstr>
      <vt:lpstr>Challenges in IoT</vt:lpstr>
      <vt:lpstr>PowerPoint Presentation</vt:lpstr>
      <vt:lpstr>PowerPoint Presentation</vt:lpstr>
      <vt:lpstr>Energy Management</vt:lpstr>
      <vt:lpstr>Energy Management</vt:lpstr>
      <vt:lpstr>PowerPoint Presentation</vt:lpstr>
      <vt:lpstr>PowerPoint Presentation</vt:lpstr>
      <vt:lpstr>Ambient Energy</vt:lpstr>
      <vt:lpstr>Energy harvesting systems</vt:lpstr>
      <vt:lpstr>Energy harvesting systems</vt:lpstr>
      <vt:lpstr>Energy harvesting systems</vt:lpstr>
      <vt:lpstr>Energy harvesting systems</vt:lpstr>
      <vt:lpstr>Energy harvesting systems</vt:lpstr>
      <vt:lpstr>Energy harvesting systems</vt:lpstr>
      <vt:lpstr>Energy harvesting systems</vt:lpstr>
      <vt:lpstr>Energy harvesting systems</vt:lpstr>
      <vt:lpstr>Energy harvesting systems</vt:lpstr>
      <vt:lpstr>Energy harvesting systems</vt:lpstr>
      <vt:lpstr>Energy harvesting systems</vt:lpstr>
      <vt:lpstr>Merits and demerits of energy harvesting systems</vt:lpstr>
      <vt:lpstr>Harvesting Module</vt:lpstr>
      <vt:lpstr>Harvesting Module</vt:lpstr>
      <vt:lpstr>Harvesting Module</vt:lpstr>
      <vt:lpstr>Sensing Antenna </vt:lpstr>
      <vt:lpstr>Sensing Antenna </vt:lpstr>
      <vt:lpstr>Log Periodic Dipole Antenna</vt:lpstr>
      <vt:lpstr>Bowtie Antenna</vt:lpstr>
      <vt:lpstr>Sensing Antenna </vt:lpstr>
      <vt:lpstr>Sensing Antenna </vt:lpstr>
      <vt:lpstr>Sensing Antenna </vt:lpstr>
      <vt:lpstr>Sensing Antenna </vt:lpstr>
      <vt:lpstr>Sensing Antenna </vt:lpstr>
      <vt:lpstr>Sensing Antenna </vt:lpstr>
      <vt:lpstr>PowerPoint Presentation</vt:lpstr>
      <vt:lpstr>Sensing Antenna </vt:lpstr>
      <vt:lpstr>Sensing Antenna </vt:lpstr>
      <vt:lpstr>PowerPoint Presentation</vt:lpstr>
      <vt:lpstr>PowerPoint Presentation</vt:lpstr>
      <vt:lpstr>Comparison between different types of antennas</vt:lpstr>
      <vt:lpstr>DC-DC Converter</vt:lpstr>
      <vt:lpstr>PowerPoint Presentation</vt:lpstr>
      <vt:lpstr>DC-DC Converter</vt:lpstr>
      <vt:lpstr>Wireless Energy Harvesting</vt:lpstr>
      <vt:lpstr>PowerPoint Presentation</vt:lpstr>
      <vt:lpstr>PowerPoint Presentation</vt:lpstr>
      <vt:lpstr>PowerPoint Presentation</vt:lpstr>
      <vt:lpstr>PowerPoint Presentation</vt:lpstr>
      <vt:lpstr>Inductive Coupling</vt:lpstr>
      <vt:lpstr>Energy-Efficient IIoT Architecture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UNIT-1</dc:title>
  <dc:creator>USER</dc:creator>
  <cp:lastModifiedBy>Safa M</cp:lastModifiedBy>
  <cp:revision>128</cp:revision>
  <dcterms:created xsi:type="dcterms:W3CDTF">2023-01-11T04:59:54Z</dcterms:created>
  <dcterms:modified xsi:type="dcterms:W3CDTF">2024-01-30T10:17:42Z</dcterms:modified>
</cp:coreProperties>
</file>